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7"/>
  </p:notesMasterIdLst>
  <p:sldIdLst>
    <p:sldId id="256" r:id="rId2"/>
    <p:sldId id="264" r:id="rId3"/>
    <p:sldId id="265" r:id="rId4"/>
    <p:sldId id="268" r:id="rId5"/>
    <p:sldId id="266" r:id="rId6"/>
    <p:sldId id="267" r:id="rId7"/>
    <p:sldId id="269" r:id="rId8"/>
    <p:sldId id="270" r:id="rId9"/>
    <p:sldId id="271" r:id="rId10"/>
    <p:sldId id="272" r:id="rId11"/>
    <p:sldId id="273" r:id="rId12"/>
    <p:sldId id="274" r:id="rId13"/>
    <p:sldId id="275" r:id="rId14"/>
    <p:sldId id="276" r:id="rId15"/>
    <p:sldId id="277" r:id="rId16"/>
  </p:sldIdLst>
  <p:sldSz cx="9144000" cy="6858000" type="screen4x3"/>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21" autoAdjust="0"/>
  </p:normalViewPr>
  <p:slideViewPr>
    <p:cSldViewPr>
      <p:cViewPr>
        <p:scale>
          <a:sx n="41" d="100"/>
          <a:sy n="41" d="100"/>
        </p:scale>
        <p:origin x="-2130" y="-6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a-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5690ED-9891-41F0-B4CE-A039CD95EE17}" type="datetimeFigureOut">
              <a:rPr lang="ca-ES" smtClean="0"/>
              <a:t>29/11/2015</a:t>
            </a:fld>
            <a:endParaRPr lang="ca-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a-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a-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DCAAB-E730-4818-AAC7-5BB3AE3F5ED0}" type="slidenum">
              <a:rPr lang="ca-ES" smtClean="0"/>
              <a:t>‹Nº›</a:t>
            </a:fld>
            <a:endParaRPr lang="ca-ES"/>
          </a:p>
        </p:txBody>
      </p:sp>
    </p:spTree>
    <p:extLst>
      <p:ext uri="{BB962C8B-B14F-4D97-AF65-F5344CB8AC3E}">
        <p14:creationId xmlns:p14="http://schemas.microsoft.com/office/powerpoint/2010/main" val="3507023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1A3EC25-C0EF-4F01-912F-B36C69BC5254}" type="datetimeFigureOut">
              <a:rPr lang="ca-ES" smtClean="0"/>
              <a:t>29/11/2015</a:t>
            </a:fld>
            <a:endParaRPr lang="ca-E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a-ES" dirty="0"/>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EDFB58CA-1B70-4809-9B9D-89D6241FD989}" type="slidenum">
              <a:rPr lang="ca-ES" smtClean="0"/>
              <a:t>‹Nº›</a:t>
            </a:fld>
            <a:endParaRPr lang="ca-ES"/>
          </a:p>
        </p:txBody>
      </p:sp>
      <p:pic>
        <p:nvPicPr>
          <p:cNvPr id="1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71328" y="326923"/>
            <a:ext cx="1156600" cy="7959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b="8279"/>
          <a:stretch>
            <a:fillRect/>
          </a:stretch>
        </p:blipFill>
        <p:spPr bwMode="auto">
          <a:xfrm>
            <a:off x="3277977" y="393598"/>
            <a:ext cx="1654063" cy="70888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
          <p:cNvPicPr>
            <a:picLocks noChangeAspect="1" noChangeArrowheads="1"/>
          </p:cNvPicPr>
          <p:nvPr userDrawn="1"/>
        </p:nvPicPr>
        <p:blipFill>
          <a:blip r:embed="rId4">
            <a:extLst>
              <a:ext uri="{28A0092B-C50C-407E-A947-70E740481C1C}">
                <a14:useLocalDpi xmlns:a14="http://schemas.microsoft.com/office/drawing/2010/main" val="0"/>
              </a:ext>
            </a:extLst>
          </a:blip>
          <a:srcRect b="15492"/>
          <a:stretch>
            <a:fillRect/>
          </a:stretch>
        </p:blipFill>
        <p:spPr bwMode="auto">
          <a:xfrm>
            <a:off x="4803952" y="393598"/>
            <a:ext cx="2288328" cy="659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http://www.uab.cat/doc/logo-UAB.png"/>
          <p:cNvPicPr>
            <a:picLocks noChangeAspect="1" noChangeArrowheads="1"/>
          </p:cNvPicPr>
          <p:nvPr userDrawn="1"/>
        </p:nvPicPr>
        <p:blipFill rotWithShape="1">
          <a:blip r:embed="rId5">
            <a:extLst>
              <a:ext uri="{28A0092B-C50C-407E-A947-70E740481C1C}">
                <a14:useLocalDpi xmlns:a14="http://schemas.microsoft.com/office/drawing/2010/main"/>
              </a:ext>
            </a:extLst>
          </a:blip>
          <a:srcRect l="6563" t="11236" r="9228" b="14616"/>
          <a:stretch/>
        </p:blipFill>
        <p:spPr bwMode="auto">
          <a:xfrm>
            <a:off x="3897040" y="5589240"/>
            <a:ext cx="1395040" cy="795940"/>
          </a:xfrm>
          <a:prstGeom prst="rect">
            <a:avLst/>
          </a:prstGeom>
          <a:noFill/>
          <a:ln>
            <a:noFill/>
          </a:ln>
          <a:extLst>
            <a:ext uri="{909E8E84-426E-40DD-AFC4-6F175D3DCCD1}">
              <a14:hiddenFill xmlns:a14="http://schemas.microsoft.com/office/drawing/2010/main">
                <a:solidFill>
                  <a:srgbClr val="FFFFFF"/>
                </a:solidFill>
              </a14:hiddenFill>
            </a:ext>
          </a:extLst>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A3EC25-C0EF-4F01-912F-B36C69BC5254}" type="datetimeFigureOut">
              <a:rPr lang="ca-ES" smtClean="0"/>
              <a:t>29/11/2015</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EDFB58CA-1B70-4809-9B9D-89D6241FD989}" type="slidenum">
              <a:rPr lang="ca-ES" smtClean="0"/>
              <a:t>‹Nº›</a:t>
            </a:fld>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41A3EC25-C0EF-4F01-912F-B36C69BC5254}" type="datetimeFigureOut">
              <a:rPr lang="ca-ES" smtClean="0"/>
              <a:t>29/11/2015</a:t>
            </a:fld>
            <a:endParaRPr lang="ca-ES"/>
          </a:p>
        </p:txBody>
      </p:sp>
      <p:sp>
        <p:nvSpPr>
          <p:cNvPr id="5" name="4 Marcador de pie de página"/>
          <p:cNvSpPr>
            <a:spLocks noGrp="1"/>
          </p:cNvSpPr>
          <p:nvPr>
            <p:ph type="ftr" sz="quarter" idx="11"/>
          </p:nvPr>
        </p:nvSpPr>
        <p:spPr>
          <a:xfrm>
            <a:off x="457201" y="6248207"/>
            <a:ext cx="5573483" cy="365125"/>
          </a:xfrm>
        </p:spPr>
        <p:txBody>
          <a:bodyPr/>
          <a:lstStyle/>
          <a:p>
            <a:endParaRPr lang="ca-E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EDFB58CA-1B70-4809-9B9D-89D6241FD989}" type="slidenum">
              <a:rPr lang="ca-ES" smtClean="0"/>
              <a:t>‹Nº›</a:t>
            </a:fld>
            <a:endParaRPr lang="ca-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41A3EC25-C0EF-4F01-912F-B36C69BC5254}" type="datetimeFigureOut">
              <a:rPr lang="ca-ES" smtClean="0"/>
              <a:t>29/11/2015</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EDFB58CA-1B70-4809-9B9D-89D6241FD989}" type="slidenum">
              <a:rPr lang="ca-ES" smtClean="0"/>
              <a:t>‹Nº›</a:t>
            </a:fld>
            <a:endParaRPr lang="ca-E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01537" y="6194891"/>
            <a:ext cx="834359" cy="5741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b="8279"/>
          <a:stretch>
            <a:fillRect/>
          </a:stretch>
        </p:blipFill>
        <p:spPr bwMode="auto">
          <a:xfrm>
            <a:off x="3744289" y="6237312"/>
            <a:ext cx="1193225" cy="51138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
          <p:cNvPicPr>
            <a:picLocks noChangeAspect="1" noChangeArrowheads="1"/>
          </p:cNvPicPr>
          <p:nvPr userDrawn="1"/>
        </p:nvPicPr>
        <p:blipFill>
          <a:blip r:embed="rId4">
            <a:extLst>
              <a:ext uri="{28A0092B-C50C-407E-A947-70E740481C1C}">
                <a14:useLocalDpi xmlns:a14="http://schemas.microsoft.com/office/drawing/2010/main" val="0"/>
              </a:ext>
            </a:extLst>
          </a:blip>
          <a:srcRect b="15492"/>
          <a:stretch>
            <a:fillRect/>
          </a:stretch>
        </p:blipFill>
        <p:spPr bwMode="auto">
          <a:xfrm>
            <a:off x="4788024" y="6223452"/>
            <a:ext cx="1650775" cy="475495"/>
          </a:xfrm>
          <a:prstGeom prst="rect">
            <a:avLst/>
          </a:prstGeom>
          <a:noFill/>
          <a:extLst>
            <a:ext uri="{909E8E84-426E-40DD-AFC4-6F175D3DCCD1}">
              <a14:hiddenFill xmlns:a14="http://schemas.microsoft.com/office/drawing/2010/main">
                <a:solidFill>
                  <a:srgbClr val="FFFFFF"/>
                </a:solidFill>
              </a14:hiddenFill>
            </a:ext>
          </a:extLst>
        </p:spPr>
      </p:pic>
      <p:sp>
        <p:nvSpPr>
          <p:cNvPr id="11" name="AutoShape 2" descr="Resultat d'imatges de uab logo"/>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a-ES"/>
          </a:p>
        </p:txBody>
      </p:sp>
      <p:sp>
        <p:nvSpPr>
          <p:cNvPr id="12" name="AutoShape 4" descr="Resultat d'imatges de uab logo"/>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a-ES"/>
          </a:p>
        </p:txBody>
      </p:sp>
      <p:sp>
        <p:nvSpPr>
          <p:cNvPr id="13" name="AutoShape 6" descr="Resultat d'imatges de uab logo"/>
          <p:cNvSpPr>
            <a:spLocks noChangeAspect="1" noChangeArrowheads="1"/>
          </p:cNvSpPr>
          <p:nvPr userDrawn="1"/>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a-ES"/>
          </a:p>
        </p:txBody>
      </p:sp>
      <p:pic>
        <p:nvPicPr>
          <p:cNvPr id="14" name="Picture 8" descr="http://www.uab.cat/doc/logo-UAB.png"/>
          <p:cNvPicPr>
            <a:picLocks noChangeAspect="1" noChangeArrowheads="1"/>
          </p:cNvPicPr>
          <p:nvPr userDrawn="1"/>
        </p:nvPicPr>
        <p:blipFill rotWithShape="1">
          <a:blip r:embed="rId5">
            <a:extLst>
              <a:ext uri="{28A0092B-C50C-407E-A947-70E740481C1C}">
                <a14:useLocalDpi xmlns:a14="http://schemas.microsoft.com/office/drawing/2010/main"/>
              </a:ext>
            </a:extLst>
          </a:blip>
          <a:srcRect l="6563" t="11236" r="9228" b="14616"/>
          <a:stretch/>
        </p:blipFill>
        <p:spPr bwMode="auto">
          <a:xfrm>
            <a:off x="7802260" y="6093296"/>
            <a:ext cx="1162228" cy="663109"/>
          </a:xfrm>
          <a:prstGeom prst="rect">
            <a:avLst/>
          </a:prstGeom>
          <a:noFill/>
          <a:ln>
            <a:noFill/>
          </a:ln>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41A3EC25-C0EF-4F01-912F-B36C69BC5254}" type="datetimeFigureOut">
              <a:rPr lang="ca-ES" smtClean="0"/>
              <a:t>29/11/2015</a:t>
            </a:fld>
            <a:endParaRPr lang="ca-E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DFB58CA-1B70-4809-9B9D-89D6241FD989}" type="slidenum">
              <a:rPr lang="ca-ES" smtClean="0"/>
              <a:t>‹Nº›</a:t>
            </a:fld>
            <a:endParaRPr lang="ca-ES"/>
          </a:p>
        </p:txBody>
      </p:sp>
      <p:sp>
        <p:nvSpPr>
          <p:cNvPr id="14" name="13 Marcador de pie de página"/>
          <p:cNvSpPr>
            <a:spLocks noGrp="1"/>
          </p:cNvSpPr>
          <p:nvPr>
            <p:ph type="ftr" sz="quarter" idx="12"/>
          </p:nvPr>
        </p:nvSpPr>
        <p:spPr/>
        <p:txBody>
          <a:bodyPr/>
          <a:lstStyle/>
          <a:p>
            <a:endParaRPr lang="ca-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41A3EC25-C0EF-4F01-912F-B36C69BC5254}" type="datetimeFigureOut">
              <a:rPr lang="ca-ES" smtClean="0"/>
              <a:t>29/11/2015</a:t>
            </a:fld>
            <a:endParaRPr lang="ca-ES"/>
          </a:p>
        </p:txBody>
      </p:sp>
      <p:sp>
        <p:nvSpPr>
          <p:cNvPr id="10" name="9 Marcador de número de diapositiva"/>
          <p:cNvSpPr>
            <a:spLocks noGrp="1"/>
          </p:cNvSpPr>
          <p:nvPr>
            <p:ph type="sldNum" sz="quarter" idx="16"/>
          </p:nvPr>
        </p:nvSpPr>
        <p:spPr/>
        <p:txBody>
          <a:bodyPr rtlCol="0"/>
          <a:lstStyle/>
          <a:p>
            <a:fld id="{EDFB58CA-1B70-4809-9B9D-89D6241FD989}" type="slidenum">
              <a:rPr lang="ca-ES" smtClean="0"/>
              <a:t>‹Nº›</a:t>
            </a:fld>
            <a:endParaRPr lang="ca-ES"/>
          </a:p>
        </p:txBody>
      </p:sp>
      <p:sp>
        <p:nvSpPr>
          <p:cNvPr id="12" name="11 Marcador de pie de página"/>
          <p:cNvSpPr>
            <a:spLocks noGrp="1"/>
          </p:cNvSpPr>
          <p:nvPr>
            <p:ph type="ftr" sz="quarter" idx="17"/>
          </p:nvPr>
        </p:nvSpPr>
        <p:spPr/>
        <p:txBody>
          <a:bodyPr rtlCol="0"/>
          <a:lstStyle/>
          <a:p>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41A3EC25-C0EF-4F01-912F-B36C69BC5254}" type="datetimeFigureOut">
              <a:rPr lang="ca-ES" smtClean="0"/>
              <a:t>29/11/2015</a:t>
            </a:fld>
            <a:endParaRPr lang="ca-ES"/>
          </a:p>
        </p:txBody>
      </p:sp>
      <p:sp>
        <p:nvSpPr>
          <p:cNvPr id="12" name="11 Marcador de número de diapositiva"/>
          <p:cNvSpPr>
            <a:spLocks noGrp="1"/>
          </p:cNvSpPr>
          <p:nvPr>
            <p:ph type="sldNum" sz="quarter" idx="16"/>
          </p:nvPr>
        </p:nvSpPr>
        <p:spPr/>
        <p:txBody>
          <a:bodyPr rtlCol="0"/>
          <a:lstStyle/>
          <a:p>
            <a:fld id="{EDFB58CA-1B70-4809-9B9D-89D6241FD989}" type="slidenum">
              <a:rPr lang="ca-ES" smtClean="0"/>
              <a:t>‹Nº›</a:t>
            </a:fld>
            <a:endParaRPr lang="ca-ES"/>
          </a:p>
        </p:txBody>
      </p:sp>
      <p:sp>
        <p:nvSpPr>
          <p:cNvPr id="14" name="13 Marcador de pie de página"/>
          <p:cNvSpPr>
            <a:spLocks noGrp="1"/>
          </p:cNvSpPr>
          <p:nvPr>
            <p:ph type="ftr" sz="quarter" idx="17"/>
          </p:nvPr>
        </p:nvSpPr>
        <p:spPr/>
        <p:txBody>
          <a:bodyPr rtlCol="0"/>
          <a:lstStyle/>
          <a:p>
            <a:endParaRPr lang="ca-E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1A3EC25-C0EF-4F01-912F-B36C69BC5254}" type="datetimeFigureOut">
              <a:rPr lang="ca-ES" smtClean="0"/>
              <a:t>29/11/2015</a:t>
            </a:fld>
            <a:endParaRPr lang="ca-ES"/>
          </a:p>
        </p:txBody>
      </p:sp>
      <p:sp>
        <p:nvSpPr>
          <p:cNvPr id="4" name="3 Marcador de pie de página"/>
          <p:cNvSpPr>
            <a:spLocks noGrp="1"/>
          </p:cNvSpPr>
          <p:nvPr>
            <p:ph type="ftr" sz="quarter" idx="11"/>
          </p:nvPr>
        </p:nvSpPr>
        <p:spPr/>
        <p:txBody>
          <a:bodyPr/>
          <a:lstStyle/>
          <a:p>
            <a:endParaRPr lang="ca-E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EDFB58CA-1B70-4809-9B9D-89D6241FD989}" type="slidenum">
              <a:rPr lang="ca-ES" smtClean="0"/>
              <a:t>‹Nº›</a:t>
            </a:fld>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A3EC25-C0EF-4F01-912F-B36C69BC5254}" type="datetimeFigureOut">
              <a:rPr lang="ca-ES" smtClean="0"/>
              <a:t>29/11/2015</a:t>
            </a:fld>
            <a:endParaRPr lang="ca-ES"/>
          </a:p>
        </p:txBody>
      </p:sp>
      <p:sp>
        <p:nvSpPr>
          <p:cNvPr id="3" name="2 Marcador de pie de página"/>
          <p:cNvSpPr>
            <a:spLocks noGrp="1"/>
          </p:cNvSpPr>
          <p:nvPr>
            <p:ph type="ftr" sz="quarter" idx="11"/>
          </p:nvPr>
        </p:nvSpPr>
        <p:spPr/>
        <p:txBody>
          <a:bodyPr/>
          <a:lstStyle/>
          <a:p>
            <a:endParaRPr lang="ca-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EDFB58CA-1B70-4809-9B9D-89D6241FD989}" type="slidenum">
              <a:rPr lang="ca-ES" smtClean="0"/>
              <a:t>‹Nº›</a:t>
            </a:fld>
            <a:endParaRPr lang="ca-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1A3EC25-C0EF-4F01-912F-B36C69BC5254}" type="datetimeFigureOut">
              <a:rPr lang="ca-ES" smtClean="0"/>
              <a:t>29/11/2015</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EDFB58CA-1B70-4809-9B9D-89D6241FD989}" type="slidenum">
              <a:rPr lang="ca-ES" smtClean="0"/>
              <a:t>‹Nº›</a:t>
            </a:fld>
            <a:endParaRPr lang="ca-E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41A3EC25-C0EF-4F01-912F-B36C69BC5254}" type="datetimeFigureOut">
              <a:rPr lang="ca-ES" smtClean="0"/>
              <a:t>29/11/2015</a:t>
            </a:fld>
            <a:endParaRPr lang="ca-E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EDFB58CA-1B70-4809-9B9D-89D6241FD989}" type="slidenum">
              <a:rPr lang="ca-ES" smtClean="0"/>
              <a:t>‹Nº›</a:t>
            </a:fld>
            <a:endParaRPr lang="ca-E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ca-E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1A3EC25-C0EF-4F01-912F-B36C69BC5254}" type="datetimeFigureOut">
              <a:rPr lang="ca-ES" smtClean="0"/>
              <a:t>29/11/2015</a:t>
            </a:fld>
            <a:endParaRPr lang="ca-E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a-E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DFB58CA-1B70-4809-9B9D-89D6241FD989}" type="slidenum">
              <a:rPr lang="ca-ES" smtClean="0"/>
              <a:t>‹Nº›</a:t>
            </a:fld>
            <a:endParaRPr lang="ca-E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326923"/>
            <a:ext cx="9144000" cy="9418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a-ES"/>
          </a:p>
        </p:txBody>
      </p:sp>
      <p:sp>
        <p:nvSpPr>
          <p:cNvPr id="2" name="1 Título"/>
          <p:cNvSpPr>
            <a:spLocks noGrp="1"/>
          </p:cNvSpPr>
          <p:nvPr>
            <p:ph type="ctrTitle"/>
          </p:nvPr>
        </p:nvSpPr>
        <p:spPr>
          <a:xfrm>
            <a:off x="685800" y="1844825"/>
            <a:ext cx="7772400" cy="1944216"/>
          </a:xfrm>
        </p:spPr>
        <p:txBody>
          <a:bodyPr>
            <a:normAutofit fontScale="90000"/>
          </a:bodyPr>
          <a:lstStyle/>
          <a:p>
            <a:r>
              <a:rPr lang="ca-ES" b="1" dirty="0" err="1"/>
              <a:t>Workstream</a:t>
            </a:r>
            <a:r>
              <a:rPr lang="ca-ES" b="1" dirty="0"/>
              <a:t> 2</a:t>
            </a:r>
            <a:br>
              <a:rPr lang="ca-ES" b="1" dirty="0"/>
            </a:br>
            <a:r>
              <a:rPr lang="ca-ES" sz="4000" dirty="0" err="1"/>
              <a:t>Reflective</a:t>
            </a:r>
            <a:r>
              <a:rPr lang="ca-ES" sz="4000" dirty="0"/>
              <a:t> </a:t>
            </a:r>
            <a:r>
              <a:rPr lang="ca-ES" sz="4000" dirty="0" err="1"/>
              <a:t>action</a:t>
            </a:r>
            <a:r>
              <a:rPr lang="ca-ES" sz="4000" dirty="0"/>
              <a:t> </a:t>
            </a:r>
            <a:r>
              <a:rPr lang="ca-ES" sz="4000" dirty="0" err="1"/>
              <a:t>and</a:t>
            </a:r>
            <a:r>
              <a:rPr lang="ca-ES" sz="4000" dirty="0"/>
              <a:t> </a:t>
            </a:r>
            <a:r>
              <a:rPr lang="ca-ES" sz="4000" dirty="0" err="1"/>
              <a:t>inquiry</a:t>
            </a:r>
            <a:r>
              <a:rPr lang="ca-ES" sz="4000" dirty="0"/>
              <a:t> to </a:t>
            </a:r>
            <a:r>
              <a:rPr lang="ca-ES" sz="4000" dirty="0" err="1"/>
              <a:t>support</a:t>
            </a:r>
            <a:r>
              <a:rPr lang="ca-ES" sz="4000" dirty="0"/>
              <a:t> </a:t>
            </a:r>
            <a:r>
              <a:rPr lang="ca-ES" sz="4000" dirty="0" err="1"/>
              <a:t>shared</a:t>
            </a:r>
            <a:r>
              <a:rPr lang="ca-ES" sz="4000" dirty="0"/>
              <a:t> </a:t>
            </a:r>
            <a:r>
              <a:rPr lang="ca-ES" sz="4000" dirty="0" err="1"/>
              <a:t>evaluation</a:t>
            </a:r>
            <a:endParaRPr lang="ca-ES" sz="4000" dirty="0"/>
          </a:p>
        </p:txBody>
      </p:sp>
      <p:sp>
        <p:nvSpPr>
          <p:cNvPr id="3" name="2 Subtítulo"/>
          <p:cNvSpPr>
            <a:spLocks noGrp="1"/>
          </p:cNvSpPr>
          <p:nvPr>
            <p:ph type="subTitle" idx="1"/>
          </p:nvPr>
        </p:nvSpPr>
        <p:spPr>
          <a:xfrm>
            <a:off x="1371600" y="4318248"/>
            <a:ext cx="6400800" cy="1198984"/>
          </a:xfrm>
        </p:spPr>
        <p:txBody>
          <a:bodyPr/>
          <a:lstStyle/>
          <a:p>
            <a:r>
              <a:rPr lang="ca-ES" dirty="0" smtClean="0"/>
              <a:t>Universitat Autònoma de Barcelona </a:t>
            </a:r>
          </a:p>
          <a:p>
            <a:r>
              <a:rPr lang="ca-ES" dirty="0" smtClean="0"/>
              <a:t>Spain</a:t>
            </a:r>
            <a:endParaRPr lang="ca-ES" dirty="0"/>
          </a:p>
        </p:txBody>
      </p:sp>
      <p:pic>
        <p:nvPicPr>
          <p:cNvPr id="102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328" y="400812"/>
            <a:ext cx="1156600" cy="79594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3"/>
          <p:cNvPicPr>
            <a:picLocks noChangeAspect="1" noChangeArrowheads="1"/>
          </p:cNvPicPr>
          <p:nvPr/>
        </p:nvPicPr>
        <p:blipFill>
          <a:blip r:embed="rId3">
            <a:extLst>
              <a:ext uri="{28A0092B-C50C-407E-A947-70E740481C1C}">
                <a14:useLocalDpi xmlns:a14="http://schemas.microsoft.com/office/drawing/2010/main" val="0"/>
              </a:ext>
            </a:extLst>
          </a:blip>
          <a:srcRect b="8279"/>
          <a:stretch>
            <a:fillRect/>
          </a:stretch>
        </p:blipFill>
        <p:spPr bwMode="auto">
          <a:xfrm>
            <a:off x="3277977" y="467487"/>
            <a:ext cx="1654063" cy="70888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b="15492"/>
          <a:stretch>
            <a:fillRect/>
          </a:stretch>
        </p:blipFill>
        <p:spPr bwMode="auto">
          <a:xfrm>
            <a:off x="4803952" y="467487"/>
            <a:ext cx="2288328" cy="65913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a-ES"/>
          </a:p>
        </p:txBody>
      </p:sp>
      <p:sp>
        <p:nvSpPr>
          <p:cNvPr id="6" name="Rectangle 6"/>
          <p:cNvSpPr>
            <a:spLocks noChangeArrowheads="1"/>
          </p:cNvSpPr>
          <p:nvPr/>
        </p:nvSpPr>
        <p:spPr bwMode="auto">
          <a:xfrm>
            <a:off x="-34290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143500" algn="l"/>
              </a:tabLst>
              <a:defRPr>
                <a:solidFill>
                  <a:schemeClr val="tx1"/>
                </a:solidFill>
                <a:latin typeface="Arial" pitchFamily="34" charset="0"/>
                <a:cs typeface="Arial" pitchFamily="34" charset="0"/>
              </a:defRPr>
            </a:lvl1pPr>
            <a:lvl2pPr fontAlgn="base">
              <a:spcBef>
                <a:spcPct val="0"/>
              </a:spcBef>
              <a:spcAft>
                <a:spcPct val="0"/>
              </a:spcAft>
              <a:tabLst>
                <a:tab pos="5143500" algn="l"/>
              </a:tabLst>
              <a:defRPr>
                <a:solidFill>
                  <a:schemeClr val="tx1"/>
                </a:solidFill>
                <a:latin typeface="Arial" pitchFamily="34" charset="0"/>
                <a:cs typeface="Arial" pitchFamily="34" charset="0"/>
              </a:defRPr>
            </a:lvl2pPr>
            <a:lvl3pPr fontAlgn="base">
              <a:spcBef>
                <a:spcPct val="0"/>
              </a:spcBef>
              <a:spcAft>
                <a:spcPct val="0"/>
              </a:spcAft>
              <a:tabLst>
                <a:tab pos="5143500" algn="l"/>
              </a:tabLst>
              <a:defRPr>
                <a:solidFill>
                  <a:schemeClr val="tx1"/>
                </a:solidFill>
                <a:latin typeface="Arial" pitchFamily="34" charset="0"/>
                <a:cs typeface="Arial" pitchFamily="34" charset="0"/>
              </a:defRPr>
            </a:lvl3pPr>
            <a:lvl4pPr fontAlgn="base">
              <a:spcBef>
                <a:spcPct val="0"/>
              </a:spcBef>
              <a:spcAft>
                <a:spcPct val="0"/>
              </a:spcAft>
              <a:tabLst>
                <a:tab pos="5143500" algn="l"/>
              </a:tabLst>
              <a:defRPr>
                <a:solidFill>
                  <a:schemeClr val="tx1"/>
                </a:solidFill>
                <a:latin typeface="Arial" pitchFamily="34" charset="0"/>
                <a:cs typeface="Arial" pitchFamily="34" charset="0"/>
              </a:defRPr>
            </a:lvl4pPr>
            <a:lvl5pPr fontAlgn="base">
              <a:spcBef>
                <a:spcPct val="0"/>
              </a:spcBef>
              <a:spcAft>
                <a:spcPct val="0"/>
              </a:spcAft>
              <a:tabLst>
                <a:tab pos="5143500" algn="l"/>
              </a:tabLst>
              <a:defRPr>
                <a:solidFill>
                  <a:schemeClr val="tx1"/>
                </a:solidFill>
                <a:latin typeface="Arial" pitchFamily="34" charset="0"/>
                <a:cs typeface="Arial" pitchFamily="34" charset="0"/>
              </a:defRPr>
            </a:lvl5pPr>
            <a:lvl6pPr fontAlgn="base">
              <a:spcBef>
                <a:spcPct val="0"/>
              </a:spcBef>
              <a:spcAft>
                <a:spcPct val="0"/>
              </a:spcAft>
              <a:tabLst>
                <a:tab pos="5143500" algn="l"/>
              </a:tabLst>
              <a:defRPr>
                <a:solidFill>
                  <a:schemeClr val="tx1"/>
                </a:solidFill>
                <a:latin typeface="Arial" pitchFamily="34" charset="0"/>
                <a:cs typeface="Arial" pitchFamily="34" charset="0"/>
              </a:defRPr>
            </a:lvl6pPr>
            <a:lvl7pPr fontAlgn="base">
              <a:spcBef>
                <a:spcPct val="0"/>
              </a:spcBef>
              <a:spcAft>
                <a:spcPct val="0"/>
              </a:spcAft>
              <a:tabLst>
                <a:tab pos="5143500" algn="l"/>
              </a:tabLst>
              <a:defRPr>
                <a:solidFill>
                  <a:schemeClr val="tx1"/>
                </a:solidFill>
                <a:latin typeface="Arial" pitchFamily="34" charset="0"/>
                <a:cs typeface="Arial" pitchFamily="34" charset="0"/>
              </a:defRPr>
            </a:lvl7pPr>
            <a:lvl8pPr fontAlgn="base">
              <a:spcBef>
                <a:spcPct val="0"/>
              </a:spcBef>
              <a:spcAft>
                <a:spcPct val="0"/>
              </a:spcAft>
              <a:tabLst>
                <a:tab pos="5143500" algn="l"/>
              </a:tabLst>
              <a:defRPr>
                <a:solidFill>
                  <a:schemeClr val="tx1"/>
                </a:solidFill>
                <a:latin typeface="Arial" pitchFamily="34" charset="0"/>
                <a:cs typeface="Arial" pitchFamily="34" charset="0"/>
              </a:defRPr>
            </a:lvl8pPr>
            <a:lvl9pPr fontAlgn="base">
              <a:spcBef>
                <a:spcPct val="0"/>
              </a:spcBef>
              <a:spcAft>
                <a:spcPct val="0"/>
              </a:spcAft>
              <a:tabLst>
                <a:tab pos="51435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5143500" algn="l"/>
              </a:tabLst>
            </a:pPr>
            <a:endParaRPr kumimoji="0" lang="ca-ES" altLang="ca-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10796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u="sng" dirty="0" smtClean="0"/>
              <a:t>ET3B</a:t>
            </a:r>
            <a:r>
              <a:rPr lang="en-GB" b="1" dirty="0" smtClean="0"/>
              <a:t> - </a:t>
            </a:r>
            <a:r>
              <a:rPr lang="en-GB" dirty="0" smtClean="0"/>
              <a:t>1</a:t>
            </a:r>
            <a:r>
              <a:rPr lang="en-GB" baseline="30000" dirty="0" smtClean="0"/>
              <a:t>st</a:t>
            </a:r>
            <a:r>
              <a:rPr lang="en-GB" dirty="0" smtClean="0"/>
              <a:t>-6</a:t>
            </a:r>
            <a:r>
              <a:rPr lang="en-GB" baseline="30000" dirty="0" smtClean="0"/>
              <a:t>th</a:t>
            </a:r>
            <a:r>
              <a:rPr lang="en-GB" dirty="0" smtClean="0"/>
              <a:t> </a:t>
            </a:r>
            <a:r>
              <a:rPr lang="en-GB" dirty="0"/>
              <a:t>session of Mag6</a:t>
            </a:r>
            <a:endParaRPr lang="ca-ES" dirty="0"/>
          </a:p>
        </p:txBody>
      </p:sp>
      <p:sp>
        <p:nvSpPr>
          <p:cNvPr id="3" name="2 Marcador de contenido"/>
          <p:cNvSpPr>
            <a:spLocks noGrp="1"/>
          </p:cNvSpPr>
          <p:nvPr>
            <p:ph sz="quarter" idx="1"/>
          </p:nvPr>
        </p:nvSpPr>
        <p:spPr/>
        <p:txBody>
          <a:bodyPr/>
          <a:lstStyle/>
          <a:p>
            <a:pPr marL="0" indent="0">
              <a:buNone/>
            </a:pPr>
            <a:r>
              <a:rPr lang="ca-ES" i="1" dirty="0" smtClean="0"/>
              <a:t>For EC </a:t>
            </a:r>
            <a:r>
              <a:rPr lang="ca-ES" i="1" dirty="0" err="1" smtClean="0"/>
              <a:t>deliverable</a:t>
            </a:r>
            <a:r>
              <a:rPr lang="ca-ES" i="1" dirty="0" smtClean="0"/>
              <a:t>, in original </a:t>
            </a:r>
            <a:r>
              <a:rPr lang="ca-ES" i="1" dirty="0" err="1" smtClean="0"/>
              <a:t>language</a:t>
            </a:r>
            <a:endParaRPr lang="ca-ES" i="1" dirty="0" smtClean="0"/>
          </a:p>
          <a:p>
            <a:r>
              <a:rPr lang="ca-ES" dirty="0" err="1" smtClean="0"/>
              <a:t>Are</a:t>
            </a:r>
            <a:r>
              <a:rPr lang="ca-ES" dirty="0" smtClean="0"/>
              <a:t> </a:t>
            </a:r>
            <a:r>
              <a:rPr lang="ca-ES" dirty="0" err="1"/>
              <a:t>you</a:t>
            </a:r>
            <a:r>
              <a:rPr lang="ca-ES" dirty="0"/>
              <a:t> </a:t>
            </a:r>
            <a:r>
              <a:rPr lang="ca-ES" dirty="0" err="1"/>
              <a:t>satisfied</a:t>
            </a:r>
            <a:r>
              <a:rPr lang="ca-ES" dirty="0"/>
              <a:t> </a:t>
            </a:r>
            <a:r>
              <a:rPr lang="ca-ES" dirty="0" err="1"/>
              <a:t>with</a:t>
            </a:r>
            <a:r>
              <a:rPr lang="ca-ES" dirty="0"/>
              <a:t> </a:t>
            </a:r>
            <a:r>
              <a:rPr lang="ca-ES" dirty="0" err="1"/>
              <a:t>this</a:t>
            </a:r>
            <a:r>
              <a:rPr lang="ca-ES" dirty="0"/>
              <a:t> </a:t>
            </a:r>
            <a:r>
              <a:rPr lang="ca-ES" dirty="0" err="1"/>
              <a:t>tool</a:t>
            </a:r>
            <a:r>
              <a:rPr lang="ca-ES" dirty="0"/>
              <a:t>? </a:t>
            </a:r>
          </a:p>
          <a:p>
            <a:r>
              <a:rPr lang="ca-ES" dirty="0" err="1"/>
              <a:t>Did</a:t>
            </a:r>
            <a:r>
              <a:rPr lang="ca-ES" dirty="0"/>
              <a:t> </a:t>
            </a:r>
            <a:r>
              <a:rPr lang="ca-ES" dirty="0" err="1"/>
              <a:t>it</a:t>
            </a:r>
            <a:r>
              <a:rPr lang="ca-ES" dirty="0"/>
              <a:t> </a:t>
            </a:r>
            <a:r>
              <a:rPr lang="ca-ES" dirty="0" err="1"/>
              <a:t>work</a:t>
            </a:r>
            <a:r>
              <a:rPr lang="ca-ES" dirty="0"/>
              <a:t>? </a:t>
            </a:r>
          </a:p>
          <a:p>
            <a:r>
              <a:rPr lang="ca-ES" dirty="0" err="1"/>
              <a:t>Was</a:t>
            </a:r>
            <a:r>
              <a:rPr lang="ca-ES" dirty="0"/>
              <a:t> is </a:t>
            </a:r>
            <a:r>
              <a:rPr lang="ca-ES" dirty="0" err="1"/>
              <a:t>easy</a:t>
            </a:r>
            <a:r>
              <a:rPr lang="ca-ES" dirty="0"/>
              <a:t> to </a:t>
            </a:r>
            <a:r>
              <a:rPr lang="ca-ES" dirty="0" err="1"/>
              <a:t>apply</a:t>
            </a:r>
            <a:r>
              <a:rPr lang="ca-ES" dirty="0"/>
              <a:t> </a:t>
            </a:r>
            <a:r>
              <a:rPr lang="ca-ES" dirty="0" err="1"/>
              <a:t>it</a:t>
            </a:r>
            <a:r>
              <a:rPr lang="ca-ES" dirty="0" smtClean="0"/>
              <a:t>? </a:t>
            </a:r>
          </a:p>
          <a:p>
            <a:r>
              <a:rPr lang="ca-ES" dirty="0" err="1" smtClean="0"/>
              <a:t>Was</a:t>
            </a:r>
            <a:r>
              <a:rPr lang="ca-ES" dirty="0" smtClean="0"/>
              <a:t> </a:t>
            </a:r>
            <a:r>
              <a:rPr lang="ca-ES" dirty="0" err="1" smtClean="0"/>
              <a:t>it</a:t>
            </a:r>
            <a:r>
              <a:rPr lang="ca-ES" dirty="0" smtClean="0"/>
              <a:t> </a:t>
            </a:r>
            <a:r>
              <a:rPr lang="ca-ES" dirty="0" err="1" smtClean="0"/>
              <a:t>useful</a:t>
            </a:r>
            <a:r>
              <a:rPr lang="ca-ES" dirty="0" smtClean="0"/>
              <a:t> for </a:t>
            </a:r>
            <a:r>
              <a:rPr lang="ca-ES" dirty="0" err="1" smtClean="0"/>
              <a:t>you</a:t>
            </a:r>
            <a:r>
              <a:rPr lang="ca-ES" dirty="0" smtClean="0"/>
              <a:t>? </a:t>
            </a:r>
          </a:p>
          <a:p>
            <a:r>
              <a:rPr lang="ca-ES" dirty="0" err="1" smtClean="0"/>
              <a:t>Would</a:t>
            </a:r>
            <a:r>
              <a:rPr lang="ca-ES" dirty="0" smtClean="0"/>
              <a:t> </a:t>
            </a:r>
            <a:r>
              <a:rPr lang="ca-ES" dirty="0" err="1" smtClean="0"/>
              <a:t>you</a:t>
            </a:r>
            <a:r>
              <a:rPr lang="ca-ES" dirty="0" smtClean="0"/>
              <a:t> </a:t>
            </a:r>
            <a:r>
              <a:rPr lang="ca-ES" dirty="0" err="1" smtClean="0"/>
              <a:t>add</a:t>
            </a:r>
            <a:r>
              <a:rPr lang="ca-ES" dirty="0" smtClean="0"/>
              <a:t>, </a:t>
            </a:r>
            <a:r>
              <a:rPr lang="ca-ES" dirty="0" err="1" smtClean="0"/>
              <a:t>quit</a:t>
            </a:r>
            <a:r>
              <a:rPr lang="ca-ES" dirty="0" smtClean="0"/>
              <a:t> </a:t>
            </a:r>
            <a:r>
              <a:rPr lang="ca-ES" dirty="0" err="1" smtClean="0"/>
              <a:t>sth</a:t>
            </a:r>
            <a:r>
              <a:rPr lang="ca-ES" dirty="0" smtClean="0"/>
              <a:t>? </a:t>
            </a:r>
          </a:p>
          <a:p>
            <a:pPr marL="0" indent="0">
              <a:buNone/>
            </a:pPr>
            <a:endParaRPr lang="ca-ES" dirty="0"/>
          </a:p>
          <a:p>
            <a:pPr marL="0" indent="0">
              <a:buNone/>
            </a:pPr>
            <a:r>
              <a:rPr lang="ca-ES" dirty="0" smtClean="0">
                <a:solidFill>
                  <a:srgbClr val="0070C0"/>
                </a:solidFill>
              </a:rPr>
              <a:t>[UAB </a:t>
            </a:r>
            <a:r>
              <a:rPr lang="ca-ES" dirty="0" err="1" smtClean="0">
                <a:solidFill>
                  <a:srgbClr val="0070C0"/>
                </a:solidFill>
              </a:rPr>
              <a:t>team</a:t>
            </a:r>
            <a:r>
              <a:rPr lang="ca-ES" dirty="0" smtClean="0">
                <a:solidFill>
                  <a:srgbClr val="0070C0"/>
                </a:solidFill>
              </a:rPr>
              <a:t> </a:t>
            </a:r>
            <a:r>
              <a:rPr lang="ca-ES" dirty="0" err="1" smtClean="0">
                <a:solidFill>
                  <a:srgbClr val="0070C0"/>
                </a:solidFill>
              </a:rPr>
              <a:t>used</a:t>
            </a:r>
            <a:r>
              <a:rPr lang="ca-ES" dirty="0" smtClean="0">
                <a:solidFill>
                  <a:srgbClr val="0070C0"/>
                </a:solidFill>
              </a:rPr>
              <a:t> a </a:t>
            </a:r>
            <a:r>
              <a:rPr lang="ca-ES" dirty="0" err="1" smtClean="0">
                <a:solidFill>
                  <a:srgbClr val="0070C0"/>
                </a:solidFill>
              </a:rPr>
              <a:t>session</a:t>
            </a:r>
            <a:r>
              <a:rPr lang="ca-ES" dirty="0" smtClean="0">
                <a:solidFill>
                  <a:srgbClr val="0070C0"/>
                </a:solidFill>
              </a:rPr>
              <a:t> </a:t>
            </a:r>
            <a:r>
              <a:rPr lang="ca-ES" dirty="0" err="1" smtClean="0">
                <a:solidFill>
                  <a:srgbClr val="0070C0"/>
                </a:solidFill>
              </a:rPr>
              <a:t>diary</a:t>
            </a:r>
            <a:r>
              <a:rPr lang="ca-ES" dirty="0" smtClean="0">
                <a:solidFill>
                  <a:srgbClr val="0070C0"/>
                </a:solidFill>
              </a:rPr>
              <a:t>, </a:t>
            </a:r>
            <a:r>
              <a:rPr lang="ca-ES" dirty="0" err="1" smtClean="0">
                <a:solidFill>
                  <a:srgbClr val="0070C0"/>
                </a:solidFill>
              </a:rPr>
              <a:t>too</a:t>
            </a:r>
            <a:r>
              <a:rPr lang="ca-ES" dirty="0" smtClean="0">
                <a:solidFill>
                  <a:srgbClr val="0070C0"/>
                </a:solidFill>
              </a:rPr>
              <a:t>...]</a:t>
            </a:r>
          </a:p>
          <a:p>
            <a:endParaRPr lang="ca-ES" dirty="0"/>
          </a:p>
        </p:txBody>
      </p:sp>
    </p:spTree>
    <p:extLst>
      <p:ext uri="{BB962C8B-B14F-4D97-AF65-F5344CB8AC3E}">
        <p14:creationId xmlns:p14="http://schemas.microsoft.com/office/powerpoint/2010/main" val="88626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b="1" u="sng" dirty="0" smtClean="0"/>
              <a:t>ET3C</a:t>
            </a:r>
            <a:r>
              <a:rPr lang="en-GB" dirty="0" smtClean="0"/>
              <a:t> - </a:t>
            </a:r>
            <a:r>
              <a:rPr lang="en-GB" dirty="0"/>
              <a:t>Individual Progress </a:t>
            </a:r>
            <a:r>
              <a:rPr lang="en-GB" dirty="0" smtClean="0"/>
              <a:t>- 6</a:t>
            </a:r>
            <a:r>
              <a:rPr lang="en-GB" baseline="30000" dirty="0" smtClean="0"/>
              <a:t>th</a:t>
            </a:r>
            <a:r>
              <a:rPr lang="en-GB" dirty="0" smtClean="0"/>
              <a:t> session</a:t>
            </a:r>
            <a:br>
              <a:rPr lang="en-GB" dirty="0" smtClean="0"/>
            </a:br>
            <a:r>
              <a:rPr lang="en-GB" dirty="0" smtClean="0"/>
              <a:t>for </a:t>
            </a:r>
            <a:r>
              <a:rPr lang="en-GB" b="1" dirty="0" smtClean="0"/>
              <a:t>children / youth</a:t>
            </a:r>
            <a:endParaRPr lang="ca-ES" b="1" dirty="0"/>
          </a:p>
        </p:txBody>
      </p:sp>
      <p:sp>
        <p:nvSpPr>
          <p:cNvPr id="3" name="2 Marcador de contenido"/>
          <p:cNvSpPr>
            <a:spLocks noGrp="1"/>
          </p:cNvSpPr>
          <p:nvPr>
            <p:ph sz="quarter" idx="1"/>
          </p:nvPr>
        </p:nvSpPr>
        <p:spPr/>
        <p:txBody>
          <a:bodyPr/>
          <a:lstStyle/>
          <a:p>
            <a:r>
              <a:rPr lang="ca-ES" dirty="0" err="1"/>
              <a:t>Are</a:t>
            </a:r>
            <a:r>
              <a:rPr lang="ca-ES" dirty="0"/>
              <a:t> </a:t>
            </a:r>
            <a:r>
              <a:rPr lang="ca-ES" dirty="0" err="1"/>
              <a:t>you</a:t>
            </a:r>
            <a:r>
              <a:rPr lang="ca-ES" dirty="0"/>
              <a:t> </a:t>
            </a:r>
            <a:r>
              <a:rPr lang="ca-ES" dirty="0" err="1"/>
              <a:t>satisfied</a:t>
            </a:r>
            <a:r>
              <a:rPr lang="ca-ES" dirty="0"/>
              <a:t> </a:t>
            </a:r>
            <a:r>
              <a:rPr lang="ca-ES" dirty="0" err="1"/>
              <a:t>with</a:t>
            </a:r>
            <a:r>
              <a:rPr lang="ca-ES" dirty="0"/>
              <a:t> </a:t>
            </a:r>
            <a:r>
              <a:rPr lang="ca-ES" dirty="0" err="1"/>
              <a:t>this</a:t>
            </a:r>
            <a:r>
              <a:rPr lang="ca-ES" dirty="0"/>
              <a:t> </a:t>
            </a:r>
            <a:r>
              <a:rPr lang="ca-ES" dirty="0" err="1"/>
              <a:t>tool</a:t>
            </a:r>
            <a:r>
              <a:rPr lang="ca-ES" dirty="0"/>
              <a:t>? </a:t>
            </a:r>
          </a:p>
          <a:p>
            <a:r>
              <a:rPr lang="ca-ES" dirty="0" err="1"/>
              <a:t>Did</a:t>
            </a:r>
            <a:r>
              <a:rPr lang="ca-ES" dirty="0"/>
              <a:t> </a:t>
            </a:r>
            <a:r>
              <a:rPr lang="ca-ES" dirty="0" err="1"/>
              <a:t>it</a:t>
            </a:r>
            <a:r>
              <a:rPr lang="ca-ES" dirty="0"/>
              <a:t> </a:t>
            </a:r>
            <a:r>
              <a:rPr lang="ca-ES" dirty="0" err="1"/>
              <a:t>work</a:t>
            </a:r>
            <a:r>
              <a:rPr lang="ca-ES" dirty="0"/>
              <a:t>? </a:t>
            </a:r>
          </a:p>
          <a:p>
            <a:r>
              <a:rPr lang="ca-ES" dirty="0" err="1"/>
              <a:t>Was</a:t>
            </a:r>
            <a:r>
              <a:rPr lang="ca-ES" dirty="0"/>
              <a:t> is </a:t>
            </a:r>
            <a:r>
              <a:rPr lang="ca-ES" dirty="0" err="1"/>
              <a:t>easy</a:t>
            </a:r>
            <a:r>
              <a:rPr lang="ca-ES" dirty="0"/>
              <a:t> to </a:t>
            </a:r>
            <a:r>
              <a:rPr lang="ca-ES" dirty="0" err="1"/>
              <a:t>apply</a:t>
            </a:r>
            <a:r>
              <a:rPr lang="ca-ES" dirty="0"/>
              <a:t> </a:t>
            </a:r>
            <a:r>
              <a:rPr lang="ca-ES" dirty="0" err="1"/>
              <a:t>it</a:t>
            </a:r>
            <a:r>
              <a:rPr lang="ca-ES" dirty="0"/>
              <a:t>? </a:t>
            </a:r>
            <a:r>
              <a:rPr lang="ca-ES" dirty="0" err="1"/>
              <a:t>Did</a:t>
            </a:r>
            <a:r>
              <a:rPr lang="ca-ES" dirty="0"/>
              <a:t> </a:t>
            </a:r>
            <a:r>
              <a:rPr lang="ca-ES" dirty="0" err="1"/>
              <a:t>it</a:t>
            </a:r>
            <a:r>
              <a:rPr lang="ca-ES" dirty="0"/>
              <a:t> </a:t>
            </a:r>
            <a:r>
              <a:rPr lang="ca-ES" dirty="0" err="1"/>
              <a:t>bring</a:t>
            </a:r>
            <a:r>
              <a:rPr lang="ca-ES" dirty="0"/>
              <a:t> up major </a:t>
            </a:r>
            <a:r>
              <a:rPr lang="ca-ES" dirty="0" err="1"/>
              <a:t>issues</a:t>
            </a:r>
            <a:r>
              <a:rPr lang="ca-ES" dirty="0"/>
              <a:t> / </a:t>
            </a:r>
            <a:r>
              <a:rPr lang="ca-ES" dirty="0" err="1"/>
              <a:t>concerns</a:t>
            </a:r>
            <a:r>
              <a:rPr lang="ca-ES" dirty="0"/>
              <a:t>? </a:t>
            </a:r>
          </a:p>
          <a:p>
            <a:r>
              <a:rPr lang="ca-ES" dirty="0" err="1"/>
              <a:t>Difficulties</a:t>
            </a:r>
            <a:r>
              <a:rPr lang="ca-ES" dirty="0"/>
              <a:t>? </a:t>
            </a:r>
          </a:p>
          <a:p>
            <a:r>
              <a:rPr lang="ca-ES" dirty="0" err="1">
                <a:solidFill>
                  <a:srgbClr val="0070C0"/>
                </a:solidFill>
              </a:rPr>
              <a:t>Proposals</a:t>
            </a:r>
            <a:r>
              <a:rPr lang="ca-ES" dirty="0">
                <a:solidFill>
                  <a:srgbClr val="0070C0"/>
                </a:solidFill>
              </a:rPr>
              <a:t> to </a:t>
            </a:r>
            <a:r>
              <a:rPr lang="ca-ES" dirty="0" err="1">
                <a:solidFill>
                  <a:srgbClr val="0070C0"/>
                </a:solidFill>
              </a:rPr>
              <a:t>change</a:t>
            </a:r>
            <a:r>
              <a:rPr lang="ca-ES" dirty="0">
                <a:solidFill>
                  <a:srgbClr val="0070C0"/>
                </a:solidFill>
              </a:rPr>
              <a:t>/</a:t>
            </a:r>
            <a:r>
              <a:rPr lang="ca-ES" dirty="0" err="1">
                <a:solidFill>
                  <a:srgbClr val="0070C0"/>
                </a:solidFill>
              </a:rPr>
              <a:t>substitute</a:t>
            </a:r>
            <a:r>
              <a:rPr lang="ca-ES" dirty="0">
                <a:solidFill>
                  <a:srgbClr val="0070C0"/>
                </a:solidFill>
              </a:rPr>
              <a:t> </a:t>
            </a:r>
            <a:r>
              <a:rPr lang="ca-ES" dirty="0" err="1">
                <a:solidFill>
                  <a:srgbClr val="0070C0"/>
                </a:solidFill>
              </a:rPr>
              <a:t>with</a:t>
            </a:r>
            <a:r>
              <a:rPr lang="ca-ES" dirty="0">
                <a:solidFill>
                  <a:srgbClr val="0070C0"/>
                </a:solidFill>
              </a:rPr>
              <a:t>...</a:t>
            </a:r>
            <a:r>
              <a:rPr lang="ca-ES" dirty="0"/>
              <a:t>? </a:t>
            </a:r>
            <a:r>
              <a:rPr lang="ca-ES" dirty="0" err="1"/>
              <a:t>What</a:t>
            </a:r>
            <a:r>
              <a:rPr lang="ca-ES" dirty="0"/>
              <a:t>? </a:t>
            </a:r>
            <a:r>
              <a:rPr lang="ca-ES" dirty="0" err="1"/>
              <a:t>How</a:t>
            </a:r>
            <a:r>
              <a:rPr lang="ca-ES" dirty="0"/>
              <a:t>? </a:t>
            </a:r>
          </a:p>
          <a:p>
            <a:endParaRPr lang="ca-ES" dirty="0"/>
          </a:p>
        </p:txBody>
      </p:sp>
    </p:spTree>
    <p:extLst>
      <p:ext uri="{BB962C8B-B14F-4D97-AF65-F5344CB8AC3E}">
        <p14:creationId xmlns:p14="http://schemas.microsoft.com/office/powerpoint/2010/main" val="1195982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b="1" u="sng" dirty="0"/>
              <a:t>ET3D</a:t>
            </a:r>
            <a:r>
              <a:rPr lang="en-GB" b="1" dirty="0"/>
              <a:t>: </a:t>
            </a:r>
            <a:r>
              <a:rPr lang="en-GB" dirty="0"/>
              <a:t>Individual Progress 6</a:t>
            </a:r>
            <a:r>
              <a:rPr lang="en-GB" baseline="30000" dirty="0"/>
              <a:t>th</a:t>
            </a:r>
            <a:r>
              <a:rPr lang="en-GB" dirty="0"/>
              <a:t> session – for </a:t>
            </a:r>
            <a:r>
              <a:rPr lang="en-GB" b="1" dirty="0"/>
              <a:t>facilitators and NGO/</a:t>
            </a:r>
            <a:r>
              <a:rPr lang="en-GB" b="1" dirty="0" err="1"/>
              <a:t>Univ</a:t>
            </a:r>
            <a:r>
              <a:rPr lang="en-GB" b="1" dirty="0"/>
              <a:t> </a:t>
            </a:r>
            <a:r>
              <a:rPr lang="en-GB" dirty="0"/>
              <a:t>staff</a:t>
            </a:r>
            <a:endParaRPr lang="ca-ES" dirty="0"/>
          </a:p>
        </p:txBody>
      </p:sp>
      <p:sp>
        <p:nvSpPr>
          <p:cNvPr id="3" name="2 Marcador de contenido"/>
          <p:cNvSpPr>
            <a:spLocks noGrp="1"/>
          </p:cNvSpPr>
          <p:nvPr>
            <p:ph sz="quarter" idx="1"/>
          </p:nvPr>
        </p:nvSpPr>
        <p:spPr/>
        <p:txBody>
          <a:bodyPr/>
          <a:lstStyle/>
          <a:p>
            <a:r>
              <a:rPr lang="ca-ES" dirty="0" err="1"/>
              <a:t>Are</a:t>
            </a:r>
            <a:r>
              <a:rPr lang="ca-ES" dirty="0"/>
              <a:t> </a:t>
            </a:r>
            <a:r>
              <a:rPr lang="ca-ES" dirty="0" err="1"/>
              <a:t>you</a:t>
            </a:r>
            <a:r>
              <a:rPr lang="ca-ES" dirty="0"/>
              <a:t> </a:t>
            </a:r>
            <a:r>
              <a:rPr lang="ca-ES" dirty="0" err="1"/>
              <a:t>satisfied</a:t>
            </a:r>
            <a:r>
              <a:rPr lang="ca-ES" dirty="0"/>
              <a:t> </a:t>
            </a:r>
            <a:r>
              <a:rPr lang="ca-ES" dirty="0" err="1"/>
              <a:t>with</a:t>
            </a:r>
            <a:r>
              <a:rPr lang="ca-ES" dirty="0"/>
              <a:t> </a:t>
            </a:r>
            <a:r>
              <a:rPr lang="ca-ES" dirty="0" err="1"/>
              <a:t>this</a:t>
            </a:r>
            <a:r>
              <a:rPr lang="ca-ES" dirty="0"/>
              <a:t> </a:t>
            </a:r>
            <a:r>
              <a:rPr lang="ca-ES" dirty="0" err="1"/>
              <a:t>tool</a:t>
            </a:r>
            <a:r>
              <a:rPr lang="ca-ES" dirty="0"/>
              <a:t>? </a:t>
            </a:r>
          </a:p>
          <a:p>
            <a:r>
              <a:rPr lang="ca-ES" dirty="0" err="1"/>
              <a:t>Did</a:t>
            </a:r>
            <a:r>
              <a:rPr lang="ca-ES" dirty="0"/>
              <a:t> </a:t>
            </a:r>
            <a:r>
              <a:rPr lang="ca-ES" dirty="0" err="1"/>
              <a:t>it</a:t>
            </a:r>
            <a:r>
              <a:rPr lang="ca-ES" dirty="0"/>
              <a:t> </a:t>
            </a:r>
            <a:r>
              <a:rPr lang="ca-ES" dirty="0" err="1"/>
              <a:t>work</a:t>
            </a:r>
            <a:r>
              <a:rPr lang="ca-ES" dirty="0"/>
              <a:t>? </a:t>
            </a:r>
          </a:p>
          <a:p>
            <a:r>
              <a:rPr lang="ca-ES" dirty="0" err="1"/>
              <a:t>Was</a:t>
            </a:r>
            <a:r>
              <a:rPr lang="ca-ES" dirty="0"/>
              <a:t> is </a:t>
            </a:r>
            <a:r>
              <a:rPr lang="ca-ES" dirty="0" err="1"/>
              <a:t>easy</a:t>
            </a:r>
            <a:r>
              <a:rPr lang="ca-ES" dirty="0"/>
              <a:t> to </a:t>
            </a:r>
            <a:r>
              <a:rPr lang="ca-ES" dirty="0" err="1"/>
              <a:t>apply</a:t>
            </a:r>
            <a:r>
              <a:rPr lang="ca-ES" dirty="0"/>
              <a:t> </a:t>
            </a:r>
            <a:r>
              <a:rPr lang="ca-ES" dirty="0" err="1"/>
              <a:t>it</a:t>
            </a:r>
            <a:r>
              <a:rPr lang="ca-ES" dirty="0"/>
              <a:t>? </a:t>
            </a:r>
            <a:r>
              <a:rPr lang="ca-ES" dirty="0" err="1"/>
              <a:t>Did</a:t>
            </a:r>
            <a:r>
              <a:rPr lang="ca-ES" dirty="0"/>
              <a:t> </a:t>
            </a:r>
            <a:r>
              <a:rPr lang="ca-ES" dirty="0" err="1"/>
              <a:t>it</a:t>
            </a:r>
            <a:r>
              <a:rPr lang="ca-ES" dirty="0"/>
              <a:t> </a:t>
            </a:r>
            <a:r>
              <a:rPr lang="ca-ES" dirty="0" err="1"/>
              <a:t>bring</a:t>
            </a:r>
            <a:r>
              <a:rPr lang="ca-ES" dirty="0"/>
              <a:t> up major </a:t>
            </a:r>
            <a:r>
              <a:rPr lang="ca-ES" dirty="0" err="1"/>
              <a:t>issues</a:t>
            </a:r>
            <a:r>
              <a:rPr lang="ca-ES" dirty="0"/>
              <a:t> / </a:t>
            </a:r>
            <a:r>
              <a:rPr lang="ca-ES" dirty="0" err="1"/>
              <a:t>concerns</a:t>
            </a:r>
            <a:r>
              <a:rPr lang="ca-ES" dirty="0"/>
              <a:t>? </a:t>
            </a:r>
          </a:p>
          <a:p>
            <a:r>
              <a:rPr lang="ca-ES" dirty="0" err="1"/>
              <a:t>Difficulties</a:t>
            </a:r>
            <a:r>
              <a:rPr lang="ca-ES" dirty="0"/>
              <a:t>? </a:t>
            </a:r>
          </a:p>
          <a:p>
            <a:r>
              <a:rPr lang="ca-ES" dirty="0" err="1">
                <a:solidFill>
                  <a:srgbClr val="0070C0"/>
                </a:solidFill>
              </a:rPr>
              <a:t>Proposals</a:t>
            </a:r>
            <a:r>
              <a:rPr lang="ca-ES" dirty="0">
                <a:solidFill>
                  <a:srgbClr val="0070C0"/>
                </a:solidFill>
              </a:rPr>
              <a:t> to </a:t>
            </a:r>
            <a:r>
              <a:rPr lang="ca-ES" dirty="0" err="1">
                <a:solidFill>
                  <a:srgbClr val="0070C0"/>
                </a:solidFill>
              </a:rPr>
              <a:t>change</a:t>
            </a:r>
            <a:r>
              <a:rPr lang="ca-ES" dirty="0">
                <a:solidFill>
                  <a:srgbClr val="0070C0"/>
                </a:solidFill>
              </a:rPr>
              <a:t>/</a:t>
            </a:r>
            <a:r>
              <a:rPr lang="ca-ES" dirty="0" err="1">
                <a:solidFill>
                  <a:srgbClr val="0070C0"/>
                </a:solidFill>
              </a:rPr>
              <a:t>substitute</a:t>
            </a:r>
            <a:r>
              <a:rPr lang="ca-ES" dirty="0">
                <a:solidFill>
                  <a:srgbClr val="0070C0"/>
                </a:solidFill>
              </a:rPr>
              <a:t> </a:t>
            </a:r>
            <a:r>
              <a:rPr lang="ca-ES" dirty="0" err="1">
                <a:solidFill>
                  <a:srgbClr val="0070C0"/>
                </a:solidFill>
              </a:rPr>
              <a:t>with</a:t>
            </a:r>
            <a:r>
              <a:rPr lang="ca-ES" dirty="0">
                <a:solidFill>
                  <a:srgbClr val="0070C0"/>
                </a:solidFill>
              </a:rPr>
              <a:t>...</a:t>
            </a:r>
            <a:r>
              <a:rPr lang="ca-ES" dirty="0"/>
              <a:t>? </a:t>
            </a:r>
            <a:r>
              <a:rPr lang="ca-ES" dirty="0" err="1"/>
              <a:t>What</a:t>
            </a:r>
            <a:r>
              <a:rPr lang="ca-ES" dirty="0"/>
              <a:t>? </a:t>
            </a:r>
            <a:r>
              <a:rPr lang="ca-ES" dirty="0" err="1"/>
              <a:t>How</a:t>
            </a:r>
            <a:r>
              <a:rPr lang="ca-ES" dirty="0"/>
              <a:t>? </a:t>
            </a:r>
          </a:p>
        </p:txBody>
      </p:sp>
    </p:spTree>
    <p:extLst>
      <p:ext uri="{BB962C8B-B14F-4D97-AF65-F5344CB8AC3E}">
        <p14:creationId xmlns:p14="http://schemas.microsoft.com/office/powerpoint/2010/main" val="3828622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237" y="260648"/>
            <a:ext cx="8153400" cy="990600"/>
          </a:xfrm>
        </p:spPr>
        <p:txBody>
          <a:bodyPr/>
          <a:lstStyle/>
          <a:p>
            <a:r>
              <a:rPr lang="ca-ES" dirty="0" err="1">
                <a:solidFill>
                  <a:schemeClr val="tx1"/>
                </a:solidFill>
              </a:rPr>
              <a:t>Overview</a:t>
            </a:r>
            <a:r>
              <a:rPr lang="ca-ES" dirty="0">
                <a:solidFill>
                  <a:schemeClr val="tx1"/>
                </a:solidFill>
              </a:rPr>
              <a:t> </a:t>
            </a:r>
            <a:r>
              <a:rPr lang="ca-ES" dirty="0" smtClean="0">
                <a:solidFill>
                  <a:schemeClr val="tx1"/>
                </a:solidFill>
              </a:rPr>
              <a:t>of WS2 </a:t>
            </a:r>
            <a:r>
              <a:rPr lang="ca-ES" dirty="0" err="1" smtClean="0">
                <a:solidFill>
                  <a:schemeClr val="tx1"/>
                </a:solidFill>
              </a:rPr>
              <a:t>Deliverables</a:t>
            </a:r>
            <a:endParaRPr lang="ca-ES" dirty="0"/>
          </a:p>
        </p:txBody>
      </p:sp>
      <p:graphicFrame>
        <p:nvGraphicFramePr>
          <p:cNvPr id="6" name="5 Marcador de contenido"/>
          <p:cNvGraphicFramePr>
            <a:graphicFrameLocks noGrp="1"/>
          </p:cNvGraphicFramePr>
          <p:nvPr>
            <p:ph sz="quarter" idx="1"/>
            <p:extLst>
              <p:ext uri="{D42A27DB-BD31-4B8C-83A1-F6EECF244321}">
                <p14:modId xmlns:p14="http://schemas.microsoft.com/office/powerpoint/2010/main" val="2465080205"/>
              </p:ext>
            </p:extLst>
          </p:nvPr>
        </p:nvGraphicFramePr>
        <p:xfrm>
          <a:off x="107504" y="1242017"/>
          <a:ext cx="9001001" cy="5666346"/>
        </p:xfrm>
        <a:graphic>
          <a:graphicData uri="http://schemas.openxmlformats.org/drawingml/2006/table">
            <a:tbl>
              <a:tblPr/>
              <a:tblGrid>
                <a:gridCol w="669496"/>
                <a:gridCol w="3035048"/>
                <a:gridCol w="862905"/>
                <a:gridCol w="1234848"/>
                <a:gridCol w="1383625"/>
                <a:gridCol w="877784"/>
                <a:gridCol w="937295"/>
              </a:tblGrid>
              <a:tr h="577092">
                <a:tc>
                  <a:txBody>
                    <a:bodyPr/>
                    <a:lstStyle/>
                    <a:p>
                      <a:pPr algn="ctr" fontAlgn="ctr"/>
                      <a:r>
                        <a:rPr lang="ca-ES" sz="1400" b="1" i="0" u="none" strike="noStrike" dirty="0" err="1">
                          <a:solidFill>
                            <a:srgbClr val="000000"/>
                          </a:solidFill>
                          <a:effectLst/>
                          <a:latin typeface="Calibri"/>
                        </a:rPr>
                        <a:t>Activity</a:t>
                      </a:r>
                      <a:r>
                        <a:rPr lang="ca-ES" sz="1400" b="1" i="0" u="none" strike="noStrike" dirty="0">
                          <a:solidFill>
                            <a:srgbClr val="000000"/>
                          </a:solidFill>
                          <a:effectLst/>
                          <a:latin typeface="Calibri"/>
                        </a:rPr>
                        <a:t> </a:t>
                      </a:r>
                      <a:r>
                        <a:rPr lang="ca-ES" sz="1400" b="1" i="0" u="none" strike="noStrike" dirty="0" err="1">
                          <a:solidFill>
                            <a:srgbClr val="000000"/>
                          </a:solidFill>
                          <a:effectLst/>
                          <a:latin typeface="Calibri"/>
                        </a:rPr>
                        <a:t>number</a:t>
                      </a:r>
                      <a:endParaRPr lang="ca-ES" sz="14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400" b="1" i="0" u="none" strike="noStrike">
                          <a:solidFill>
                            <a:srgbClr val="000000"/>
                          </a:solidFill>
                          <a:effectLst/>
                          <a:latin typeface="Calibri"/>
                        </a:rPr>
                        <a:t>ACTIVITY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400" b="1" i="0" u="none" strike="noStrike">
                          <a:solidFill>
                            <a:srgbClr val="000000"/>
                          </a:solidFill>
                          <a:effectLst/>
                          <a:latin typeface="Calibri"/>
                        </a:rPr>
                        <a:t>Time frame (Month)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400" b="1" i="0" u="none" strike="noStrike">
                          <a:solidFill>
                            <a:srgbClr val="000000"/>
                          </a:solidFill>
                          <a:effectLst/>
                          <a:latin typeface="Calibri"/>
                        </a:rPr>
                        <a:t>DELIVERABLE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400" b="1" i="0" u="none" strike="noStrike">
                          <a:solidFill>
                            <a:srgbClr val="000000"/>
                          </a:solidFill>
                          <a:effectLst/>
                          <a:latin typeface="Calibri"/>
                        </a:rPr>
                        <a:t>FORMAT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400" b="1" i="0" u="none" strike="noStrike">
                          <a:solidFill>
                            <a:srgbClr val="000000"/>
                          </a:solidFill>
                          <a:effectLst/>
                          <a:latin typeface="Calibri"/>
                        </a:rPr>
                        <a:t>Deadline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400" b="1" i="0" u="none" strike="noStrike" dirty="0">
                          <a:solidFill>
                            <a:srgbClr val="000000"/>
                          </a:solidFill>
                          <a:effectLst/>
                          <a:latin typeface="Calibri"/>
                        </a:rPr>
                        <a:t>Status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865640">
                <a:tc>
                  <a:txBody>
                    <a:bodyPr/>
                    <a:lstStyle/>
                    <a:p>
                      <a:pPr algn="l" fontAlgn="ctr"/>
                      <a:r>
                        <a:rPr lang="ca-ES" sz="1400" b="0" i="0" u="none" strike="noStrike">
                          <a:solidFill>
                            <a:srgbClr val="000000"/>
                          </a:solidFill>
                          <a:effectLst/>
                          <a:latin typeface="Calibri"/>
                        </a:rPr>
                        <a:t>WS2-A1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400" b="0" i="0" u="none" strike="noStrike">
                          <a:solidFill>
                            <a:srgbClr val="000000"/>
                          </a:solidFill>
                          <a:effectLst/>
                          <a:latin typeface="Calibri"/>
                        </a:rPr>
                        <a:t>Development of the evaluation framework and tools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a:solidFill>
                            <a:srgbClr val="000000"/>
                          </a:solidFill>
                          <a:effectLst/>
                          <a:latin typeface="Calibri"/>
                        </a:rPr>
                        <a:t>M4 - M6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400" b="0" i="0" u="none" strike="noStrike">
                          <a:solidFill>
                            <a:srgbClr val="000000"/>
                          </a:solidFill>
                          <a:effectLst/>
                          <a:latin typeface="Calibri"/>
                        </a:rPr>
                        <a:t>Evaluation framework and tools document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a:solidFill>
                            <a:srgbClr val="000000"/>
                          </a:solidFill>
                          <a:effectLst/>
                          <a:latin typeface="Calibri"/>
                        </a:rPr>
                        <a:t>doc by UAB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dirty="0" smtClean="0">
                          <a:solidFill>
                            <a:srgbClr val="000000"/>
                          </a:solidFill>
                          <a:effectLst/>
                          <a:latin typeface="Calibri"/>
                        </a:rPr>
                        <a:t>15/04/15</a:t>
                      </a:r>
                      <a:endParaRPr lang="ca-E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1" i="0" u="none" strike="noStrike" dirty="0">
                          <a:solidFill>
                            <a:srgbClr val="00B050"/>
                          </a:solidFill>
                          <a:effectLst/>
                          <a:latin typeface="Calibri"/>
                        </a:rPr>
                        <a:t>DONE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577092">
                <a:tc>
                  <a:txBody>
                    <a:bodyPr/>
                    <a:lstStyle/>
                    <a:p>
                      <a:pPr algn="l" fontAlgn="ctr"/>
                      <a:endParaRPr lang="ca-ES" sz="14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Evaluate WS1-A3: initial core training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400" b="0" i="0" u="none" strike="noStrike" dirty="0">
                          <a:solidFill>
                            <a:srgbClr val="000000"/>
                          </a:solidFill>
                          <a:effectLst/>
                          <a:latin typeface="Calibri"/>
                        </a:rPr>
                        <a:t>M5 - M9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400" b="0" i="0" u="none" strike="noStrike" dirty="0">
                          <a:solidFill>
                            <a:srgbClr val="000000"/>
                          </a:solidFill>
                          <a:effectLst/>
                          <a:latin typeface="Calibri"/>
                        </a:rPr>
                        <a:t>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400" b="0" i="0" u="none" strike="noStrike" dirty="0">
                          <a:solidFill>
                            <a:srgbClr val="000000"/>
                          </a:solidFill>
                          <a:effectLst/>
                          <a:latin typeface="Calibri"/>
                        </a:rPr>
                        <a:t>ET2B</a:t>
                      </a:r>
                      <a:br>
                        <a:rPr lang="ca-ES" sz="1400" b="0" i="0" u="none" strike="noStrike" dirty="0">
                          <a:solidFill>
                            <a:srgbClr val="000000"/>
                          </a:solidFill>
                          <a:effectLst/>
                          <a:latin typeface="Calibri"/>
                        </a:rPr>
                      </a:br>
                      <a:r>
                        <a:rPr lang="ca-ES" sz="1400" b="0" i="0" u="none" strike="noStrike" dirty="0">
                          <a:solidFill>
                            <a:srgbClr val="000000"/>
                          </a:solidFill>
                          <a:effectLst/>
                          <a:latin typeface="Calibri"/>
                        </a:rPr>
                        <a:t>ET3D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400" b="0" i="0" u="none" strike="noStrike" dirty="0" err="1" smtClean="0">
                          <a:solidFill>
                            <a:srgbClr val="00B050"/>
                          </a:solidFill>
                          <a:effectLst/>
                          <a:latin typeface="Calibri"/>
                        </a:rPr>
                        <a:t>Received</a:t>
                      </a:r>
                      <a:endParaRPr lang="ca-ES" sz="1400" b="0" i="0" u="none" strike="noStrike" dirty="0" smtClean="0">
                        <a:solidFill>
                          <a:srgbClr val="00B050"/>
                        </a:solidFill>
                        <a:effectLst/>
                        <a:latin typeface="Calibri"/>
                      </a:endParaRPr>
                    </a:p>
                    <a:p>
                      <a:pPr algn="ctr" fontAlgn="ctr"/>
                      <a:r>
                        <a:rPr lang="ca-ES" sz="1400" b="0" i="0" u="none" strike="noStrike" dirty="0" err="1" smtClean="0">
                          <a:solidFill>
                            <a:srgbClr val="FF0000"/>
                          </a:solidFill>
                          <a:effectLst/>
                          <a:latin typeface="Calibri"/>
                        </a:rPr>
                        <a:t>pending</a:t>
                      </a:r>
                      <a:endParaRPr lang="ca-ES" sz="1400" b="0" i="0" u="none" strike="noStrike" dirty="0">
                        <a:solidFill>
                          <a:srgbClr val="FF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400" b="0" i="0" u="none" strike="noStrike" dirty="0">
                          <a:solidFill>
                            <a:srgbClr val="000000"/>
                          </a:solidFill>
                          <a:effectLst/>
                          <a:latin typeface="Calibri"/>
                        </a:rPr>
                        <a:t>in </a:t>
                      </a:r>
                      <a:r>
                        <a:rPr lang="ca-ES" sz="1400" b="0" i="0" u="none" strike="noStrike" dirty="0" err="1">
                          <a:solidFill>
                            <a:srgbClr val="000000"/>
                          </a:solidFill>
                          <a:effectLst/>
                          <a:latin typeface="Calibri"/>
                        </a:rPr>
                        <a:t>progress</a:t>
                      </a:r>
                      <a:endParaRPr lang="ca-E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731">
                <a:tc>
                  <a:txBody>
                    <a:bodyPr/>
                    <a:lstStyle/>
                    <a:p>
                      <a:pPr algn="l" fontAlgn="ctr"/>
                      <a:r>
                        <a:rPr lang="ca-ES" sz="1400" b="0" i="0" u="none" strike="noStrike">
                          <a:solidFill>
                            <a:srgbClr val="000000"/>
                          </a:solidFill>
                          <a:effectLst/>
                          <a:latin typeface="Calibri"/>
                        </a:rPr>
                        <a:t>WS2-A2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500" b="0" i="0" u="none" strike="noStrike" dirty="0">
                          <a:solidFill>
                            <a:srgbClr val="000000"/>
                          </a:solidFill>
                          <a:effectLst/>
                          <a:latin typeface="Calibri"/>
                        </a:rPr>
                        <a:t>Group work with Roma young people to identify their issues of concern and to evaluate local participatory initiatives and </a:t>
                      </a:r>
                      <a:r>
                        <a:rPr lang="en-US" sz="1500" b="0" i="0" u="none" strike="noStrike" dirty="0" err="1">
                          <a:solidFill>
                            <a:srgbClr val="000000"/>
                          </a:solidFill>
                          <a:effectLst/>
                          <a:latin typeface="Calibri"/>
                        </a:rPr>
                        <a:t>opportiunities</a:t>
                      </a:r>
                      <a:r>
                        <a:rPr lang="en-US" sz="1500" b="0" i="0" u="none" strike="noStrike" dirty="0">
                          <a:solidFill>
                            <a:srgbClr val="000000"/>
                          </a:solidFill>
                          <a:effectLst/>
                          <a:latin typeface="Calibri"/>
                        </a:rPr>
                        <a:t>, in order to get an understanding of current challenges/risk factors and protective factors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a:solidFill>
                            <a:srgbClr val="000000"/>
                          </a:solidFill>
                          <a:effectLst/>
                          <a:latin typeface="Calibri"/>
                        </a:rPr>
                        <a:t>M10 - M12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a:solidFill>
                            <a:srgbClr val="000000"/>
                          </a:solidFill>
                          <a:effectLst/>
                          <a:latin typeface="Calibri"/>
                        </a:rPr>
                        <a:t>MAGIC 6 Meeting sheets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a:solidFill>
                            <a:srgbClr val="000000"/>
                          </a:solidFill>
                          <a:effectLst/>
                          <a:latin typeface="Calibri"/>
                        </a:rPr>
                        <a:t>ET3B*</a:t>
                      </a:r>
                      <a:br>
                        <a:rPr lang="ca-ES" sz="1400" b="0" i="0" u="none" strike="noStrike">
                          <a:solidFill>
                            <a:srgbClr val="000000"/>
                          </a:solidFill>
                          <a:effectLst/>
                          <a:latin typeface="Calibri"/>
                        </a:rPr>
                      </a:br>
                      <a:r>
                        <a:rPr lang="ca-ES" sz="1400" b="0" i="0" u="none" strike="noStrike">
                          <a:solidFill>
                            <a:srgbClr val="000000"/>
                          </a:solidFill>
                          <a:effectLst/>
                          <a:latin typeface="Calibri"/>
                        </a:rPr>
                        <a:t>own language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dirty="0" err="1" smtClean="0">
                          <a:solidFill>
                            <a:srgbClr val="FF0000"/>
                          </a:solidFill>
                          <a:effectLst/>
                          <a:latin typeface="Calibri"/>
                        </a:rPr>
                        <a:t>pending</a:t>
                      </a:r>
                      <a:endParaRPr lang="ca-ES" sz="1400" b="0" i="0" u="none" strike="noStrike" dirty="0">
                        <a:solidFill>
                          <a:srgbClr val="FF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400" b="0" i="0" u="none" strike="noStrike">
                          <a:solidFill>
                            <a:srgbClr val="000000"/>
                          </a:solidFill>
                          <a:effectLst/>
                          <a:latin typeface="Calibri"/>
                        </a:rPr>
                        <a:t>in progress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36797">
                <a:tc>
                  <a:txBody>
                    <a:bodyPr/>
                    <a:lstStyle/>
                    <a:p>
                      <a:pPr algn="l" fontAlgn="ctr"/>
                      <a:r>
                        <a:rPr lang="ca-ES" sz="1400" b="0" i="0" u="none" strike="noStrike">
                          <a:solidFill>
                            <a:srgbClr val="000000"/>
                          </a:solidFill>
                          <a:effectLst/>
                          <a:latin typeface="Calibri"/>
                        </a:rPr>
                        <a:t>WS2-A3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500" b="0" i="0" u="none" strike="noStrike" dirty="0">
                          <a:solidFill>
                            <a:srgbClr val="000000"/>
                          </a:solidFill>
                          <a:effectLst/>
                          <a:latin typeface="Calibri"/>
                        </a:rPr>
                        <a:t>Evaluation of the </a:t>
                      </a:r>
                      <a:r>
                        <a:rPr lang="en-US" sz="1500" b="0" i="0" u="sng" strike="noStrike" dirty="0">
                          <a:solidFill>
                            <a:srgbClr val="000000"/>
                          </a:solidFill>
                          <a:effectLst/>
                          <a:latin typeface="Calibri"/>
                        </a:rPr>
                        <a:t>group work</a:t>
                      </a:r>
                      <a:r>
                        <a:rPr lang="en-US" sz="1500" b="0" i="0" u="none" strike="noStrike" dirty="0">
                          <a:solidFill>
                            <a:srgbClr val="000000"/>
                          </a:solidFill>
                          <a:effectLst/>
                          <a:latin typeface="Calibri"/>
                        </a:rPr>
                        <a:t>, to assess successes, challenges and the effectiveness of the training to young Roma, including considering the impact on young people's knowledge and understanding. Reflective evaluation at the end of each pilot group session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ca-ES" sz="1400" b="0" i="0" u="none" strike="noStrike">
                          <a:solidFill>
                            <a:srgbClr val="000000"/>
                          </a:solidFill>
                          <a:effectLst/>
                          <a:latin typeface="Calibri"/>
                        </a:rPr>
                        <a:t>M13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effectLst/>
                          <a:latin typeface="Calibri"/>
                        </a:rPr>
                        <a:t>Training evaluation reports  pp2-3 </a:t>
                      </a:r>
                      <a:r>
                        <a:rPr lang="en-US" sz="1400" b="1" i="0" u="none" strike="noStrike" dirty="0">
                          <a:solidFill>
                            <a:srgbClr val="000000"/>
                          </a:solidFill>
                          <a:effectLst/>
                          <a:latin typeface="Calibri"/>
                        </a:rPr>
                        <a:t>by each partner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fr-FR" sz="1400" b="0" i="0" u="none" strike="noStrike">
                          <a:solidFill>
                            <a:srgbClr val="FF0000"/>
                          </a:solidFill>
                          <a:effectLst/>
                          <a:latin typeface="Calibri"/>
                        </a:rPr>
                        <a:t>3pp Evaluation report</a:t>
                      </a:r>
                      <a:r>
                        <a:rPr lang="fr-FR" sz="1400" b="0" i="0" u="none" strike="noStrike">
                          <a:solidFill>
                            <a:srgbClr val="000000"/>
                          </a:solidFill>
                          <a:effectLst/>
                          <a:latin typeface="Calibri"/>
                        </a:rPr>
                        <a:t> </a:t>
                      </a:r>
                      <a:br>
                        <a:rPr lang="fr-FR" sz="1400" b="0" i="0" u="none" strike="noStrike">
                          <a:solidFill>
                            <a:srgbClr val="000000"/>
                          </a:solidFill>
                          <a:effectLst/>
                          <a:latin typeface="Calibri"/>
                        </a:rPr>
                      </a:br>
                      <a:r>
                        <a:rPr lang="fr-FR" sz="1400" b="0" i="0" u="none" strike="noStrike">
                          <a:solidFill>
                            <a:srgbClr val="000000"/>
                          </a:solidFill>
                          <a:effectLst/>
                          <a:latin typeface="Calibri"/>
                        </a:rPr>
                        <a:t>based on:</a:t>
                      </a:r>
                      <a:br>
                        <a:rPr lang="fr-FR" sz="1400" b="0" i="0" u="none" strike="noStrike">
                          <a:solidFill>
                            <a:srgbClr val="000000"/>
                          </a:solidFill>
                          <a:effectLst/>
                          <a:latin typeface="Calibri"/>
                        </a:rPr>
                      </a:br>
                      <a:r>
                        <a:rPr lang="fr-FR" sz="1400" b="0" i="0" u="none" strike="noStrike">
                          <a:solidFill>
                            <a:srgbClr val="000000"/>
                          </a:solidFill>
                          <a:effectLst/>
                          <a:latin typeface="Calibri"/>
                        </a:rPr>
                        <a:t>ET3A</a:t>
                      </a:r>
                      <a:br>
                        <a:rPr lang="fr-FR" sz="1400" b="0" i="0" u="none" strike="noStrike">
                          <a:solidFill>
                            <a:srgbClr val="000000"/>
                          </a:solidFill>
                          <a:effectLst/>
                          <a:latin typeface="Calibri"/>
                        </a:rPr>
                      </a:br>
                      <a:r>
                        <a:rPr lang="fr-FR" sz="1400" b="0" i="0" u="none" strike="noStrike">
                          <a:solidFill>
                            <a:srgbClr val="000000"/>
                          </a:solidFill>
                          <a:effectLst/>
                          <a:latin typeface="Calibri"/>
                        </a:rPr>
                        <a:t>ET3B</a:t>
                      </a:r>
                      <a:br>
                        <a:rPr lang="fr-FR" sz="1400" b="0" i="0" u="none" strike="noStrike">
                          <a:solidFill>
                            <a:srgbClr val="000000"/>
                          </a:solidFill>
                          <a:effectLst/>
                          <a:latin typeface="Calibri"/>
                        </a:rPr>
                      </a:br>
                      <a:r>
                        <a:rPr lang="fr-FR" sz="1400" b="0" i="0" u="none" strike="noStrike">
                          <a:solidFill>
                            <a:srgbClr val="000000"/>
                          </a:solidFill>
                          <a:effectLst/>
                          <a:latin typeface="Calibri"/>
                        </a:rPr>
                        <a:t>ET3C</a:t>
                      </a:r>
                      <a:br>
                        <a:rPr lang="fr-FR" sz="1400" b="0" i="0" u="none" strike="noStrike">
                          <a:solidFill>
                            <a:srgbClr val="000000"/>
                          </a:solidFill>
                          <a:effectLst/>
                          <a:latin typeface="Calibri"/>
                        </a:rPr>
                      </a:br>
                      <a:r>
                        <a:rPr lang="fr-FR" sz="1400" b="0" i="0" u="none" strike="noStrike">
                          <a:solidFill>
                            <a:srgbClr val="000000"/>
                          </a:solidFill>
                          <a:effectLst/>
                          <a:latin typeface="Calibri"/>
                        </a:rPr>
                        <a:t>ET3D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ca-ES" sz="1400" b="0" i="0" u="none" strike="noStrike" dirty="0" err="1" smtClean="0">
                          <a:solidFill>
                            <a:srgbClr val="FF0000"/>
                          </a:solidFill>
                          <a:effectLst/>
                          <a:latin typeface="Calibri"/>
                        </a:rPr>
                        <a:t>pending</a:t>
                      </a:r>
                      <a:endParaRPr lang="ca-ES" sz="1400" b="0" i="0" u="none" strike="noStrike" dirty="0">
                        <a:solidFill>
                          <a:srgbClr val="FF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ca-ES" sz="1400" b="0" i="0" u="none" strike="noStrike" dirty="0">
                          <a:solidFill>
                            <a:srgbClr val="000000"/>
                          </a:solidFill>
                          <a:effectLst/>
                          <a:latin typeface="Calibri"/>
                        </a:rPr>
                        <a:t>in </a:t>
                      </a:r>
                      <a:r>
                        <a:rPr lang="ca-ES" sz="1400" b="0" i="0" u="none" strike="noStrike" dirty="0" err="1">
                          <a:solidFill>
                            <a:srgbClr val="000000"/>
                          </a:solidFill>
                          <a:effectLst/>
                          <a:latin typeface="Calibri"/>
                        </a:rPr>
                        <a:t>progress</a:t>
                      </a:r>
                      <a:endParaRPr lang="ca-ES" sz="14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pic>
        <p:nvPicPr>
          <p:cNvPr id="2052" name="Picture 4" descr="http://www.bellsound.com/wp-content/themes/responsive-adapted-tct/images/deliverables_page_bi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866"/>
            <a:ext cx="2846090" cy="1264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0410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237" y="260648"/>
            <a:ext cx="8153400" cy="990600"/>
          </a:xfrm>
        </p:spPr>
        <p:txBody>
          <a:bodyPr/>
          <a:lstStyle/>
          <a:p>
            <a:r>
              <a:rPr lang="ca-ES" dirty="0" err="1">
                <a:solidFill>
                  <a:schemeClr val="tx1"/>
                </a:solidFill>
              </a:rPr>
              <a:t>Overview</a:t>
            </a:r>
            <a:r>
              <a:rPr lang="ca-ES" dirty="0">
                <a:solidFill>
                  <a:schemeClr val="tx1"/>
                </a:solidFill>
              </a:rPr>
              <a:t> </a:t>
            </a:r>
            <a:r>
              <a:rPr lang="ca-ES" dirty="0" smtClean="0">
                <a:solidFill>
                  <a:schemeClr val="tx1"/>
                </a:solidFill>
              </a:rPr>
              <a:t>of WS2 </a:t>
            </a:r>
            <a:r>
              <a:rPr lang="ca-ES" dirty="0" err="1" smtClean="0">
                <a:solidFill>
                  <a:schemeClr val="tx1"/>
                </a:solidFill>
              </a:rPr>
              <a:t>Deliverables</a:t>
            </a:r>
            <a:endParaRPr lang="ca-ES" dirty="0"/>
          </a:p>
        </p:txBody>
      </p:sp>
      <p:pic>
        <p:nvPicPr>
          <p:cNvPr id="2052" name="Picture 4" descr="http://www.bellsound.com/wp-content/themes/responsive-adapted-tct/images/deliverables_page_bi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866"/>
            <a:ext cx="2846090" cy="126492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3 Marcador de contenido"/>
          <p:cNvGraphicFramePr>
            <a:graphicFrameLocks noGrp="1"/>
          </p:cNvGraphicFramePr>
          <p:nvPr>
            <p:ph sz="quarter" idx="1"/>
            <p:extLst>
              <p:ext uri="{D42A27DB-BD31-4B8C-83A1-F6EECF244321}">
                <p14:modId xmlns:p14="http://schemas.microsoft.com/office/powerpoint/2010/main" val="4237181726"/>
              </p:ext>
            </p:extLst>
          </p:nvPr>
        </p:nvGraphicFramePr>
        <p:xfrm>
          <a:off x="0" y="1177719"/>
          <a:ext cx="9143998" cy="5696618"/>
        </p:xfrm>
        <a:graphic>
          <a:graphicData uri="http://schemas.openxmlformats.org/drawingml/2006/table">
            <a:tbl>
              <a:tblPr/>
              <a:tblGrid>
                <a:gridCol w="680131"/>
                <a:gridCol w="3083265"/>
                <a:gridCol w="876615"/>
                <a:gridCol w="1254466"/>
                <a:gridCol w="1405606"/>
                <a:gridCol w="891729"/>
                <a:gridCol w="952186"/>
              </a:tblGrid>
              <a:tr h="371128">
                <a:tc>
                  <a:txBody>
                    <a:bodyPr/>
                    <a:lstStyle/>
                    <a:p>
                      <a:pPr algn="ctr" fontAlgn="ctr"/>
                      <a:r>
                        <a:rPr lang="ca-ES" sz="1200" b="1" i="0" u="none" strike="noStrike" dirty="0" err="1">
                          <a:solidFill>
                            <a:srgbClr val="000000"/>
                          </a:solidFill>
                          <a:effectLst/>
                          <a:latin typeface="Calibri"/>
                        </a:rPr>
                        <a:t>Activity</a:t>
                      </a:r>
                      <a:r>
                        <a:rPr lang="ca-ES" sz="1200" b="1" i="0" u="none" strike="noStrike" dirty="0">
                          <a:solidFill>
                            <a:srgbClr val="000000"/>
                          </a:solidFill>
                          <a:effectLst/>
                          <a:latin typeface="Calibri"/>
                        </a:rPr>
                        <a:t> </a:t>
                      </a:r>
                      <a:r>
                        <a:rPr lang="ca-ES" sz="1200" b="1" i="0" u="none" strike="noStrike" dirty="0" err="1">
                          <a:solidFill>
                            <a:srgbClr val="000000"/>
                          </a:solidFill>
                          <a:effectLst/>
                          <a:latin typeface="Calibri"/>
                        </a:rPr>
                        <a:t>number</a:t>
                      </a:r>
                      <a:endParaRPr lang="ca-ES" sz="1200" b="1"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200" b="1" i="0" u="none" strike="noStrike">
                          <a:solidFill>
                            <a:srgbClr val="000000"/>
                          </a:solidFill>
                          <a:effectLst/>
                          <a:latin typeface="Calibri"/>
                        </a:rPr>
                        <a:t>ACTIVITY</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200" b="1" i="0" u="none" strike="noStrike">
                          <a:solidFill>
                            <a:srgbClr val="000000"/>
                          </a:solidFill>
                          <a:effectLst/>
                          <a:latin typeface="Calibri"/>
                        </a:rPr>
                        <a:t>Time frame (Month)</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200" b="1" i="0" u="none" strike="noStrike">
                          <a:solidFill>
                            <a:srgbClr val="000000"/>
                          </a:solidFill>
                          <a:effectLst/>
                          <a:latin typeface="Calibri"/>
                        </a:rPr>
                        <a:t>DELIVERABLE</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200" b="1" i="0" u="none" strike="noStrike">
                          <a:solidFill>
                            <a:srgbClr val="000000"/>
                          </a:solidFill>
                          <a:effectLst/>
                          <a:latin typeface="Calibri"/>
                        </a:rPr>
                        <a:t>FORMAT</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200" b="1" i="0" u="none" strike="noStrike">
                          <a:solidFill>
                            <a:srgbClr val="000000"/>
                          </a:solidFill>
                          <a:effectLst/>
                          <a:latin typeface="Calibri"/>
                        </a:rPr>
                        <a:t>Deadline</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ca-ES" sz="1200" b="1" i="0" u="none" strike="noStrike">
                          <a:solidFill>
                            <a:srgbClr val="000000"/>
                          </a:solidFill>
                          <a:effectLst/>
                          <a:latin typeface="Calibri"/>
                        </a:rPr>
                        <a:t>Status</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731651">
                <a:tc>
                  <a:txBody>
                    <a:bodyPr/>
                    <a:lstStyle/>
                    <a:p>
                      <a:pPr algn="ctr" fontAlgn="ctr"/>
                      <a:r>
                        <a:rPr lang="ca-ES" sz="1200" b="0" i="0" u="none" strike="noStrike">
                          <a:solidFill>
                            <a:srgbClr val="000000"/>
                          </a:solidFill>
                          <a:effectLst/>
                          <a:latin typeface="Calibri"/>
                        </a:rPr>
                        <a:t>WS2-A4</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200" b="0" i="0" u="none" strike="noStrike">
                          <a:solidFill>
                            <a:srgbClr val="000000"/>
                          </a:solidFill>
                          <a:effectLst/>
                          <a:latin typeface="Calibri"/>
                        </a:rPr>
                        <a:t>Evaluation intermediary meeting sharing learning from the project to date to feed into development of the training manual and the advocacy guide</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200" b="0" i="0" u="none" strike="noStrike">
                          <a:solidFill>
                            <a:srgbClr val="000000"/>
                          </a:solidFill>
                          <a:effectLst/>
                          <a:latin typeface="Calibri"/>
                        </a:rPr>
                        <a:t>M14</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0" i="0" u="none" strike="noStrike">
                          <a:solidFill>
                            <a:srgbClr val="000000"/>
                          </a:solidFill>
                          <a:effectLst/>
                          <a:latin typeface="Calibri"/>
                        </a:rPr>
                        <a:t>Session evaluation reports 2p by </a:t>
                      </a:r>
                      <a:r>
                        <a:rPr lang="en-US" sz="1200" b="1" i="0" u="none" strike="noStrike">
                          <a:solidFill>
                            <a:srgbClr val="000000"/>
                          </a:solidFill>
                          <a:effectLst/>
                          <a:latin typeface="Calibri"/>
                        </a:rPr>
                        <a:t>each partner</a:t>
                      </a:r>
                      <a:endParaRPr lang="en-US" sz="1200" b="0" i="0" u="none" strike="noStrike">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200" b="0" i="0" u="none" strike="noStrike">
                          <a:solidFill>
                            <a:srgbClr val="000000"/>
                          </a:solidFill>
                          <a:effectLst/>
                          <a:latin typeface="Calibri"/>
                        </a:rPr>
                        <a:t>2pp evaluation report</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ca-ES" sz="1200" b="0" i="0" u="none" strike="noStrike" dirty="0" err="1" smtClean="0">
                          <a:solidFill>
                            <a:srgbClr val="FF0000"/>
                          </a:solidFill>
                          <a:effectLst/>
                          <a:latin typeface="Calibri"/>
                        </a:rPr>
                        <a:t>Pending</a:t>
                      </a:r>
                      <a:r>
                        <a:rPr lang="ca-ES" sz="1200" b="0" i="0" u="none" strike="noStrike" dirty="0" smtClean="0">
                          <a:solidFill>
                            <a:srgbClr val="FF0000"/>
                          </a:solidFill>
                          <a:effectLst/>
                          <a:latin typeface="Calibri"/>
                        </a:rPr>
                        <a:t> </a:t>
                      </a:r>
                      <a:r>
                        <a:rPr lang="ca-ES" sz="1200" b="0" i="0" u="none" strike="noStrike" dirty="0" smtClean="0">
                          <a:solidFill>
                            <a:srgbClr val="000000"/>
                          </a:solidFill>
                          <a:effectLst/>
                          <a:latin typeface="Calibri"/>
                        </a:rPr>
                        <a:t>(</a:t>
                      </a:r>
                      <a:r>
                        <a:rPr lang="ca-ES" sz="1200" b="0" i="0" u="none" strike="noStrike" dirty="0" err="1" smtClean="0">
                          <a:solidFill>
                            <a:srgbClr val="000000"/>
                          </a:solidFill>
                          <a:effectLst/>
                          <a:latin typeface="Calibri"/>
                        </a:rPr>
                        <a:t>tomorrow</a:t>
                      </a:r>
                      <a:r>
                        <a:rPr lang="ca-ES" sz="1200" b="0" i="0" u="none" strike="noStrike" dirty="0" smtClean="0">
                          <a:solidFill>
                            <a:srgbClr val="000000"/>
                          </a:solidFill>
                          <a:effectLst/>
                          <a:latin typeface="Calibri"/>
                        </a:rPr>
                        <a:t>)</a:t>
                      </a: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911914">
                <a:tc>
                  <a:txBody>
                    <a:bodyPr/>
                    <a:lstStyle/>
                    <a:p>
                      <a:pPr algn="ctr" fontAlgn="ctr"/>
                      <a:r>
                        <a:rPr lang="ca-ES" sz="1200" b="0" i="0" u="none" strike="noStrike">
                          <a:solidFill>
                            <a:srgbClr val="000000"/>
                          </a:solidFill>
                          <a:effectLst/>
                          <a:latin typeface="Calibri"/>
                        </a:rPr>
                        <a:t>WS2-A5</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a:rPr>
                        <a:t>Research activity- analysing what works in young people's participation, how to plan self -governance actions of young people, and how to overcome the challenges revealed in the inquiry to date</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200" b="0" i="0" u="none" strike="noStrike">
                          <a:solidFill>
                            <a:srgbClr val="000000"/>
                          </a:solidFill>
                          <a:effectLst/>
                          <a:latin typeface="Calibri"/>
                        </a:rPr>
                        <a:t>M13 - M15</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a:rPr>
                        <a:t>3pp country report</a:t>
                      </a:r>
                      <a:br>
                        <a:rPr lang="en-US" sz="1200" b="0" i="0" u="none" strike="noStrike">
                          <a:solidFill>
                            <a:srgbClr val="000000"/>
                          </a:solidFill>
                          <a:effectLst/>
                          <a:latin typeface="Calibri"/>
                        </a:rPr>
                      </a:br>
                      <a:r>
                        <a:rPr lang="en-US" sz="1200" b="0" i="0" u="none" strike="noStrike">
                          <a:solidFill>
                            <a:srgbClr val="000000"/>
                          </a:solidFill>
                          <a:effectLst/>
                          <a:latin typeface="Calibri"/>
                        </a:rPr>
                        <a:t>1 synthetic report</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a:rPr>
                        <a:t>Electronic/ Online- and print- </a:t>
                      </a:r>
                      <a:r>
                        <a:rPr lang="en-US" sz="1200" b="1" i="0" u="none" strike="noStrike">
                          <a:solidFill>
                            <a:srgbClr val="000000"/>
                          </a:solidFill>
                          <a:effectLst/>
                          <a:latin typeface="Calibri"/>
                        </a:rPr>
                        <a:t>50 pp/ 100</a:t>
                      </a:r>
                      <a:endParaRPr lang="en-US" sz="1200" b="0" i="0" u="none" strike="noStrike">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a-ES" sz="1200" b="0" i="0" u="none" strike="noStrike" dirty="0" smtClean="0">
                          <a:solidFill>
                            <a:srgbClr val="000000"/>
                          </a:solidFill>
                          <a:effectLst/>
                          <a:latin typeface="Calibri"/>
                        </a:rPr>
                        <a:t>To be </a:t>
                      </a:r>
                      <a:r>
                        <a:rPr lang="ca-ES" sz="1200" b="0" i="0" u="none" strike="noStrike" dirty="0" err="1" smtClean="0">
                          <a:solidFill>
                            <a:srgbClr val="000000"/>
                          </a:solidFill>
                          <a:effectLst/>
                          <a:latin typeface="Calibri"/>
                        </a:rPr>
                        <a:t>defined</a:t>
                      </a: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FF0000"/>
                          </a:solidFill>
                          <a:effectLst/>
                          <a:latin typeface="Calibri"/>
                        </a:rPr>
                        <a:t>Pending</a:t>
                      </a:r>
                      <a:endParaRPr lang="en-US" sz="1200" b="0" i="0" u="none" strike="noStrike" dirty="0">
                        <a:solidFill>
                          <a:srgbClr val="FF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1311">
                <a:tc rowSpan="2">
                  <a:txBody>
                    <a:bodyPr/>
                    <a:lstStyle/>
                    <a:p>
                      <a:pPr algn="ctr" fontAlgn="ctr"/>
                      <a:r>
                        <a:rPr lang="ca-ES" sz="1200" b="0" i="0" u="none" strike="noStrike" dirty="0">
                          <a:solidFill>
                            <a:srgbClr val="000000"/>
                          </a:solidFill>
                          <a:effectLst/>
                          <a:latin typeface="Calibri"/>
                        </a:rPr>
                        <a:t>WS2-A6</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l" fontAlgn="ctr"/>
                      <a:r>
                        <a:rPr lang="en-US" sz="1200" b="0" i="0" u="none" strike="noStrike" dirty="0">
                          <a:solidFill>
                            <a:srgbClr val="000000"/>
                          </a:solidFill>
                          <a:effectLst/>
                          <a:latin typeface="Calibri"/>
                        </a:rPr>
                        <a:t>Writing an initial </a:t>
                      </a:r>
                      <a:r>
                        <a:rPr lang="en-US" sz="1200" b="1" i="0" u="none" strike="noStrike" dirty="0">
                          <a:solidFill>
                            <a:srgbClr val="000000"/>
                          </a:solidFill>
                          <a:effectLst/>
                          <a:latin typeface="Calibri"/>
                        </a:rPr>
                        <a:t>participation &amp; advocacy guide</a:t>
                      </a:r>
                      <a:r>
                        <a:rPr lang="en-US" sz="1200" b="0" i="0" u="none" strike="noStrike" dirty="0">
                          <a:solidFill>
                            <a:srgbClr val="000000"/>
                          </a:solidFill>
                          <a:effectLst/>
                          <a:latin typeface="Calibri"/>
                        </a:rPr>
                        <a:t> for Roma young people and working papers</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ca-ES" sz="1200" b="0" i="0" u="none" strike="noStrike" dirty="0">
                          <a:solidFill>
                            <a:srgbClr val="000000"/>
                          </a:solidFill>
                          <a:effectLst/>
                          <a:latin typeface="Calibri"/>
                        </a:rPr>
                        <a:t>M13 - M15</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200" b="0" i="0" u="none" strike="noStrike">
                          <a:solidFill>
                            <a:srgbClr val="000000"/>
                          </a:solidFill>
                          <a:effectLst/>
                          <a:latin typeface="Calibri"/>
                        </a:rPr>
                        <a:t>A) Initial participation and advocacy guide for Roma young people</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ca-ES" sz="1200" b="0" i="0" u="none" strike="noStrike">
                          <a:solidFill>
                            <a:srgbClr val="000000"/>
                          </a:solidFill>
                          <a:effectLst/>
                          <a:latin typeface="Calibri"/>
                        </a:rPr>
                        <a:t>Electronic documents - 2 papers x 20 pp/ paper</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a-ES" sz="1200" b="0" i="0" u="none" strike="noStrike" dirty="0" smtClean="0">
                          <a:solidFill>
                            <a:srgbClr val="000000"/>
                          </a:solidFill>
                          <a:effectLst/>
                          <a:latin typeface="Calibri"/>
                        </a:rPr>
                        <a:t>03/16</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ca-ES" sz="1200" b="0" i="0" u="none" strike="noStrike" dirty="0" err="1" smtClean="0">
                          <a:solidFill>
                            <a:srgbClr val="FF0000"/>
                          </a:solidFill>
                          <a:effectLst/>
                          <a:latin typeface="Calibri"/>
                        </a:rPr>
                        <a:t>Pending</a:t>
                      </a:r>
                      <a:endParaRPr lang="ca-ES" sz="1200" b="0" i="0" u="none" strike="noStrike" dirty="0">
                        <a:solidFill>
                          <a:srgbClr val="FF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901311">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a:rPr>
                        <a:t>B) Public policy working papers on supporting Roma children’s participation </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ca-ES" sz="1200" b="0" i="0" u="none" strike="noStrike" dirty="0">
                          <a:solidFill>
                            <a:srgbClr val="000000"/>
                          </a:solidFill>
                          <a:effectLst/>
                          <a:latin typeface="Calibri"/>
                        </a:rPr>
                        <a:t>Electronic document- 2x15 </a:t>
                      </a:r>
                      <a:r>
                        <a:rPr lang="ca-ES" sz="1200" b="0" i="0" u="none" strike="noStrike" dirty="0" err="1">
                          <a:solidFill>
                            <a:srgbClr val="000000"/>
                          </a:solidFill>
                          <a:effectLst/>
                          <a:latin typeface="Calibri"/>
                        </a:rPr>
                        <a:t>pp</a:t>
                      </a: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a-ES" sz="1200" b="0" i="0" u="none" strike="noStrike" dirty="0" smtClean="0">
                          <a:solidFill>
                            <a:srgbClr val="000000"/>
                          </a:solidFill>
                          <a:effectLst/>
                          <a:latin typeface="Calibri"/>
                        </a:rPr>
                        <a:t>03/16</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ca-ES" sz="1200" b="0" i="0" u="none" strike="noStrike" dirty="0" err="1" smtClean="0">
                          <a:solidFill>
                            <a:srgbClr val="FF0000"/>
                          </a:solidFill>
                          <a:effectLst/>
                          <a:latin typeface="Calibri"/>
                        </a:rPr>
                        <a:t>Pending</a:t>
                      </a:r>
                      <a:endParaRPr lang="ca-ES" sz="1200" b="0" i="0" u="none" strike="noStrike" dirty="0" smtClean="0">
                        <a:solidFill>
                          <a:srgbClr val="FF0000"/>
                        </a:solidFill>
                        <a:effectLst/>
                        <a:latin typeface="Calibri"/>
                      </a:endParaRPr>
                    </a:p>
                    <a:p>
                      <a:pPr algn="l" fontAlgn="ct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540786">
                <a:tc rowSpan="3">
                  <a:txBody>
                    <a:bodyPr/>
                    <a:lstStyle/>
                    <a:p>
                      <a:pPr algn="ctr" fontAlgn="ctr"/>
                      <a:r>
                        <a:rPr lang="ca-ES" sz="1200" b="0" i="0" u="none" strike="noStrike" dirty="0">
                          <a:solidFill>
                            <a:srgbClr val="000000"/>
                          </a:solidFill>
                          <a:effectLst/>
                          <a:latin typeface="Calibri"/>
                        </a:rPr>
                        <a:t>WS2-A7</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l" fontAlgn="ctr"/>
                      <a:r>
                        <a:rPr lang="en-US" sz="1200" b="0" i="0" u="none" strike="noStrike" dirty="0">
                          <a:solidFill>
                            <a:srgbClr val="000000"/>
                          </a:solidFill>
                          <a:effectLst/>
                          <a:latin typeface="Calibri"/>
                        </a:rPr>
                        <a:t>Embedding this evaluation ethos in the pilot projects of Renewed Action Learning and Change (WS4)</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ca-ES" sz="1200" b="0" i="0" u="none" strike="noStrike" dirty="0">
                          <a:solidFill>
                            <a:srgbClr val="000000"/>
                          </a:solidFill>
                          <a:effectLst/>
                          <a:latin typeface="Calibri"/>
                        </a:rPr>
                        <a:t>M15</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228600" indent="-228600" algn="l" fontAlgn="ctr">
                        <a:buAutoNum type="alphaUcParenR"/>
                      </a:pPr>
                      <a:r>
                        <a:rPr lang="ca-ES" sz="1200" b="1" i="0" u="none" strike="noStrike" dirty="0" smtClean="0">
                          <a:solidFill>
                            <a:srgbClr val="000000"/>
                          </a:solidFill>
                          <a:effectLst/>
                          <a:latin typeface="Calibri"/>
                        </a:rPr>
                        <a:t>Country report</a:t>
                      </a:r>
                    </a:p>
                    <a:p>
                      <a:pPr marL="0" indent="0" algn="l" fontAlgn="ctr">
                        <a:buNone/>
                      </a:pPr>
                      <a:r>
                        <a:rPr lang="ca-ES" sz="1200" b="0" i="0" u="none" strike="noStrike" dirty="0" smtClean="0">
                          <a:solidFill>
                            <a:srgbClr val="FF0000"/>
                          </a:solidFill>
                          <a:effectLst/>
                          <a:latin typeface="Calibri"/>
                        </a:rPr>
                        <a:t>(content</a:t>
                      </a:r>
                      <a:r>
                        <a:rPr lang="ca-ES" sz="1200" b="0" i="0" u="none" strike="noStrike" baseline="0" dirty="0" smtClean="0">
                          <a:solidFill>
                            <a:srgbClr val="FF0000"/>
                          </a:solidFill>
                          <a:effectLst/>
                          <a:latin typeface="Calibri"/>
                        </a:rPr>
                        <a:t> to be </a:t>
                      </a:r>
                      <a:r>
                        <a:rPr lang="ca-ES" sz="1200" b="0" i="0" u="none" strike="noStrike" baseline="0" dirty="0" err="1" smtClean="0">
                          <a:solidFill>
                            <a:srgbClr val="FF0000"/>
                          </a:solidFill>
                          <a:effectLst/>
                          <a:latin typeface="Calibri"/>
                        </a:rPr>
                        <a:t>defined</a:t>
                      </a:r>
                      <a:r>
                        <a:rPr lang="ca-ES" sz="1200" b="0" i="0" u="none" strike="noStrike" baseline="0" dirty="0" smtClean="0">
                          <a:solidFill>
                            <a:srgbClr val="FF0000"/>
                          </a:solidFill>
                          <a:effectLst/>
                          <a:latin typeface="Calibri"/>
                        </a:rPr>
                        <a:t>)</a:t>
                      </a:r>
                      <a:endParaRPr lang="ca-ES" sz="1200" b="0" i="0" u="none" strike="noStrike" dirty="0">
                        <a:solidFill>
                          <a:srgbClr val="FF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ca-ES" sz="1200" b="0" i="0" u="none" strike="noStrike">
                          <a:solidFill>
                            <a:srgbClr val="000000"/>
                          </a:solidFill>
                          <a:effectLst/>
                          <a:latin typeface="Calibri"/>
                        </a:rPr>
                        <a:t>Electronic document- 15 pp</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a-ES" sz="1200" b="0" i="0" u="none" strike="noStrike" dirty="0" smtClean="0">
                          <a:solidFill>
                            <a:srgbClr val="000000"/>
                          </a:solidFill>
                          <a:effectLst/>
                          <a:latin typeface="Calibri"/>
                        </a:rPr>
                        <a:t>03/16</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ca-ES" sz="1200" b="0" i="0" u="none" strike="noStrike" dirty="0" err="1" smtClean="0">
                          <a:solidFill>
                            <a:srgbClr val="FF0000"/>
                          </a:solidFill>
                          <a:effectLst/>
                          <a:latin typeface="Calibri"/>
                        </a:rPr>
                        <a:t>Pending</a:t>
                      </a:r>
                      <a:endParaRPr lang="ca-ES" sz="1200" b="0" i="0" u="none" strike="noStrike" dirty="0" smtClean="0">
                        <a:solidFill>
                          <a:srgbClr val="FF0000"/>
                        </a:solidFill>
                        <a:effectLst/>
                        <a:latin typeface="Calibri"/>
                      </a:endParaRPr>
                    </a:p>
                    <a:p>
                      <a:pPr algn="l" fontAlgn="ct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721049">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200" b="0" i="0" u="none" strike="noStrike" dirty="0">
                          <a:solidFill>
                            <a:srgbClr val="000000"/>
                          </a:solidFill>
                          <a:effectLst/>
                          <a:latin typeface="Calibri"/>
                        </a:rPr>
                        <a:t>B) Combined research paper at cross country level</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ca-ES" sz="1200" b="0" i="0" u="none" strike="noStrike" dirty="0">
                          <a:solidFill>
                            <a:srgbClr val="000000"/>
                          </a:solidFill>
                          <a:effectLst/>
                          <a:latin typeface="Calibri"/>
                        </a:rPr>
                        <a:t>Electronic- 20 </a:t>
                      </a:r>
                      <a:r>
                        <a:rPr lang="ca-ES" sz="1200" b="0" i="0" u="none" strike="noStrike" dirty="0" err="1">
                          <a:solidFill>
                            <a:srgbClr val="000000"/>
                          </a:solidFill>
                          <a:effectLst/>
                          <a:latin typeface="Calibri"/>
                        </a:rPr>
                        <a:t>pp</a:t>
                      </a: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a-ES" sz="1200" b="0" i="0" u="none" strike="noStrike" dirty="0" smtClean="0">
                          <a:solidFill>
                            <a:srgbClr val="000000"/>
                          </a:solidFill>
                          <a:effectLst/>
                          <a:latin typeface="Calibri"/>
                        </a:rPr>
                        <a:t>03/16</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ca-ES" sz="1200" b="0" i="0" u="none" strike="noStrike" dirty="0" err="1" smtClean="0">
                          <a:solidFill>
                            <a:srgbClr val="FF0000"/>
                          </a:solidFill>
                          <a:effectLst/>
                          <a:latin typeface="Calibri"/>
                        </a:rPr>
                        <a:t>Pending</a:t>
                      </a:r>
                      <a:endParaRPr lang="ca-ES" sz="1200" b="0" i="0" u="none" strike="noStrike" dirty="0" smtClean="0">
                        <a:solidFill>
                          <a:srgbClr val="FF0000"/>
                        </a:solidFill>
                        <a:effectLst/>
                        <a:latin typeface="Calibri"/>
                      </a:endParaRPr>
                    </a:p>
                    <a:p>
                      <a:pPr algn="l" fontAlgn="ct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540786">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ca-ES" sz="9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200" b="0" i="0" u="none" strike="noStrike" dirty="0">
                          <a:solidFill>
                            <a:srgbClr val="000000"/>
                          </a:solidFill>
                          <a:effectLst/>
                          <a:latin typeface="Calibri"/>
                        </a:rPr>
                        <a:t>C) Guide to evaluation for pilot projects</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ca-ES" sz="1200" b="0" i="0" u="none" strike="noStrike" dirty="0">
                          <a:solidFill>
                            <a:srgbClr val="000000"/>
                          </a:solidFill>
                          <a:effectLst/>
                          <a:latin typeface="Calibri"/>
                        </a:rPr>
                        <a:t>Electronic - 30 </a:t>
                      </a:r>
                      <a:r>
                        <a:rPr lang="ca-ES" sz="1200" b="0" i="0" u="none" strike="noStrike" dirty="0" err="1">
                          <a:solidFill>
                            <a:srgbClr val="000000"/>
                          </a:solidFill>
                          <a:effectLst/>
                          <a:latin typeface="Calibri"/>
                        </a:rPr>
                        <a:t>pp</a:t>
                      </a: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ca-ES" sz="1200" b="0" i="0" u="none" strike="noStrike" dirty="0" smtClean="0">
                          <a:solidFill>
                            <a:srgbClr val="000000"/>
                          </a:solidFill>
                          <a:effectLst/>
                          <a:latin typeface="Calibri"/>
                        </a:rPr>
                        <a:t>03/16</a:t>
                      </a: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ca-ES" sz="1200" b="0" i="0" u="none" strike="noStrike" dirty="0" err="1" smtClean="0">
                          <a:solidFill>
                            <a:srgbClr val="FF0000"/>
                          </a:solidFill>
                          <a:effectLst/>
                          <a:latin typeface="Calibri"/>
                        </a:rPr>
                        <a:t>Pending</a:t>
                      </a:r>
                      <a:endParaRPr lang="ca-ES" sz="1200" b="0" i="0" u="none" strike="noStrike" dirty="0" smtClean="0">
                        <a:solidFill>
                          <a:srgbClr val="FF0000"/>
                        </a:solidFill>
                        <a:effectLst/>
                        <a:latin typeface="Calibri"/>
                      </a:endParaRPr>
                    </a:p>
                    <a:p>
                      <a:pPr algn="l" fontAlgn="ctr"/>
                      <a:endParaRPr lang="ca-ES" sz="1200" b="0" i="0" u="none" strike="noStrike" dirty="0">
                        <a:solidFill>
                          <a:srgbClr val="000000"/>
                        </a:solidFill>
                        <a:effectLst/>
                        <a:latin typeface="Calibri"/>
                      </a:endParaRPr>
                    </a:p>
                  </a:txBody>
                  <a:tcPr marL="8483" marR="8483" marT="84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974007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ca-ES"/>
          </a:p>
        </p:txBody>
      </p:sp>
      <p:sp>
        <p:nvSpPr>
          <p:cNvPr id="3" name="2 Marcador de contenido"/>
          <p:cNvSpPr>
            <a:spLocks noGrp="1"/>
          </p:cNvSpPr>
          <p:nvPr>
            <p:ph sz="quarter" idx="1"/>
          </p:nvPr>
        </p:nvSpPr>
        <p:spPr/>
        <p:txBody>
          <a:bodyPr/>
          <a:lstStyle/>
          <a:p>
            <a:endParaRPr lang="ca-ES"/>
          </a:p>
        </p:txBody>
      </p:sp>
      <p:pic>
        <p:nvPicPr>
          <p:cNvPr id="4098" name="Picture 2" descr="https://i.ytimg.com/vi/T1G-bB6a6sk/maxresdefault.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9144000" cy="7252168"/>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0" y="0"/>
            <a:ext cx="9144000" cy="830997"/>
          </a:xfrm>
          <a:prstGeom prst="rect">
            <a:avLst/>
          </a:prstGeom>
          <a:noFill/>
        </p:spPr>
        <p:txBody>
          <a:bodyPr wrap="square" rtlCol="0">
            <a:spAutoFit/>
          </a:bodyPr>
          <a:lstStyle/>
          <a:p>
            <a:pPr algn="ctr"/>
            <a:r>
              <a:rPr lang="ca-ES" sz="4800" dirty="0" err="1" smtClean="0"/>
              <a:t>Thanks</a:t>
            </a:r>
            <a:r>
              <a:rPr lang="ca-ES" sz="4800" dirty="0" smtClean="0"/>
              <a:t> for </a:t>
            </a:r>
            <a:r>
              <a:rPr lang="ca-ES" sz="4800" dirty="0" err="1" smtClean="0"/>
              <a:t>your</a:t>
            </a:r>
            <a:r>
              <a:rPr lang="ca-ES" sz="4800" dirty="0" smtClean="0"/>
              <a:t> </a:t>
            </a:r>
            <a:r>
              <a:rPr lang="ca-ES" sz="4800" dirty="0" err="1" smtClean="0"/>
              <a:t>attention</a:t>
            </a:r>
            <a:endParaRPr lang="ca-ES" sz="4800" dirty="0"/>
          </a:p>
        </p:txBody>
      </p:sp>
    </p:spTree>
    <p:extLst>
      <p:ext uri="{BB962C8B-B14F-4D97-AF65-F5344CB8AC3E}">
        <p14:creationId xmlns:p14="http://schemas.microsoft.com/office/powerpoint/2010/main" val="1595805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ca-ES"/>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83568" y="181359"/>
            <a:ext cx="7776864" cy="5839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3746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116632"/>
            <a:ext cx="7272808" cy="1143000"/>
          </a:xfrm>
        </p:spPr>
        <p:txBody>
          <a:bodyPr>
            <a:normAutofit fontScale="90000"/>
          </a:bodyPr>
          <a:lstStyle/>
          <a:p>
            <a:r>
              <a:rPr lang="ca-ES" dirty="0" err="1" smtClean="0">
                <a:solidFill>
                  <a:schemeClr val="tx1"/>
                </a:solidFill>
              </a:rPr>
              <a:t>ETs</a:t>
            </a:r>
            <a:r>
              <a:rPr lang="ca-ES" dirty="0" smtClean="0">
                <a:solidFill>
                  <a:schemeClr val="tx1"/>
                </a:solidFill>
              </a:rPr>
              <a:t>: </a:t>
            </a:r>
            <a:r>
              <a:rPr lang="ca-ES" dirty="0" err="1" smtClean="0">
                <a:solidFill>
                  <a:schemeClr val="tx1"/>
                </a:solidFill>
              </a:rPr>
              <a:t>Overview</a:t>
            </a:r>
            <a:r>
              <a:rPr lang="ca-ES" dirty="0" smtClean="0">
                <a:solidFill>
                  <a:schemeClr val="tx1"/>
                </a:solidFill>
              </a:rPr>
              <a:t> of </a:t>
            </a:r>
            <a:r>
              <a:rPr lang="ca-ES" dirty="0" err="1" smtClean="0">
                <a:solidFill>
                  <a:schemeClr val="tx1"/>
                </a:solidFill>
              </a:rPr>
              <a:t>Evaluation</a:t>
            </a:r>
            <a:r>
              <a:rPr lang="ca-ES" dirty="0" smtClean="0">
                <a:solidFill>
                  <a:schemeClr val="tx1"/>
                </a:solidFill>
              </a:rPr>
              <a:t> Tools</a:t>
            </a:r>
            <a:endParaRPr lang="ca-ES" dirty="0">
              <a:solidFill>
                <a:schemeClr val="tx1"/>
              </a:solidFill>
            </a:endParaRPr>
          </a:p>
        </p:txBody>
      </p:sp>
      <p:sp>
        <p:nvSpPr>
          <p:cNvPr id="3" name="2 Marcador de contenido"/>
          <p:cNvSpPr>
            <a:spLocks noGrp="1"/>
          </p:cNvSpPr>
          <p:nvPr>
            <p:ph sz="quarter" idx="1"/>
          </p:nvPr>
        </p:nvSpPr>
        <p:spPr>
          <a:xfrm>
            <a:off x="457200" y="1268760"/>
            <a:ext cx="8229600" cy="4968552"/>
          </a:xfrm>
        </p:spPr>
        <p:txBody>
          <a:bodyPr>
            <a:normAutofit fontScale="85000" lnSpcReduction="10000"/>
          </a:bodyPr>
          <a:lstStyle/>
          <a:p>
            <a:endParaRPr lang="en-GB" b="1" u="sng" dirty="0" smtClean="0"/>
          </a:p>
          <a:p>
            <a:r>
              <a:rPr lang="en-GB" b="1" u="sng" dirty="0" smtClean="0"/>
              <a:t>ET2A</a:t>
            </a:r>
            <a:r>
              <a:rPr lang="en-GB" b="1" dirty="0" smtClean="0"/>
              <a:t>:</a:t>
            </a:r>
            <a:r>
              <a:rPr lang="en-GB" dirty="0" smtClean="0"/>
              <a:t> </a:t>
            </a:r>
            <a:r>
              <a:rPr lang="en-GB" dirty="0"/>
              <a:t>with </a:t>
            </a:r>
            <a:r>
              <a:rPr lang="en-GB" b="1" dirty="0"/>
              <a:t>group</a:t>
            </a:r>
            <a:r>
              <a:rPr lang="en-GB" dirty="0"/>
              <a:t> at the end of the Initial Training (May-July 2015)	</a:t>
            </a:r>
            <a:endParaRPr lang="en-GB" dirty="0" smtClean="0"/>
          </a:p>
          <a:p>
            <a:r>
              <a:rPr lang="en-GB" b="1" u="sng" dirty="0" smtClean="0"/>
              <a:t>ET2B</a:t>
            </a:r>
            <a:r>
              <a:rPr lang="en-GB" b="1" dirty="0" smtClean="0"/>
              <a:t>:</a:t>
            </a:r>
            <a:r>
              <a:rPr lang="en-GB" dirty="0" smtClean="0"/>
              <a:t> </a:t>
            </a:r>
            <a:r>
              <a:rPr lang="en-GB" dirty="0"/>
              <a:t>with </a:t>
            </a:r>
            <a:r>
              <a:rPr lang="en-GB" b="1" dirty="0"/>
              <a:t>individuals</a:t>
            </a:r>
            <a:r>
              <a:rPr lang="en-GB" dirty="0"/>
              <a:t> who participate at the Initial Training </a:t>
            </a:r>
            <a:endParaRPr lang="en-GB" dirty="0" smtClean="0"/>
          </a:p>
          <a:p>
            <a:r>
              <a:rPr lang="en-GB" b="1" u="sng" dirty="0" smtClean="0"/>
              <a:t>ET3A</a:t>
            </a:r>
            <a:r>
              <a:rPr lang="en-GB" b="1" dirty="0" smtClean="0"/>
              <a:t>: </a:t>
            </a:r>
            <a:r>
              <a:rPr lang="en-GB" dirty="0"/>
              <a:t>Individual Progress Evaluation: </a:t>
            </a:r>
            <a:r>
              <a:rPr lang="en-GB" dirty="0" smtClean="0"/>
              <a:t>previous experiences</a:t>
            </a:r>
            <a:r>
              <a:rPr lang="en-GB" dirty="0"/>
              <a:t>, </a:t>
            </a:r>
            <a:r>
              <a:rPr lang="en-GB" dirty="0" smtClean="0"/>
              <a:t>expectations... 1</a:t>
            </a:r>
            <a:r>
              <a:rPr lang="en-GB" baseline="30000" dirty="0" smtClean="0"/>
              <a:t>st</a:t>
            </a:r>
            <a:r>
              <a:rPr lang="en-GB" dirty="0" smtClean="0"/>
              <a:t> session Mag6</a:t>
            </a:r>
          </a:p>
          <a:p>
            <a:r>
              <a:rPr lang="en-GB" b="1" u="sng" dirty="0" smtClean="0"/>
              <a:t>ET3B</a:t>
            </a:r>
            <a:r>
              <a:rPr lang="en-GB" b="1" dirty="0" smtClean="0"/>
              <a:t>: </a:t>
            </a:r>
            <a:r>
              <a:rPr lang="en-GB" dirty="0" smtClean="0"/>
              <a:t>1</a:t>
            </a:r>
            <a:r>
              <a:rPr lang="en-GB" baseline="30000" dirty="0" smtClean="0"/>
              <a:t>st</a:t>
            </a:r>
            <a:r>
              <a:rPr lang="en-GB" dirty="0" smtClean="0"/>
              <a:t>-6</a:t>
            </a:r>
            <a:r>
              <a:rPr lang="en-GB" baseline="30000" dirty="0" smtClean="0"/>
              <a:t>th</a:t>
            </a:r>
            <a:r>
              <a:rPr lang="en-GB" dirty="0" smtClean="0"/>
              <a:t> session of Mag6</a:t>
            </a:r>
          </a:p>
          <a:p>
            <a:r>
              <a:rPr lang="en-GB" b="1" u="sng" dirty="0" smtClean="0"/>
              <a:t>ET3C</a:t>
            </a:r>
            <a:r>
              <a:rPr lang="en-GB" dirty="0" smtClean="0"/>
              <a:t>: </a:t>
            </a:r>
            <a:r>
              <a:rPr lang="en-GB" dirty="0"/>
              <a:t>Individual Progress Evaluation </a:t>
            </a:r>
            <a:r>
              <a:rPr lang="en-GB" dirty="0" smtClean="0"/>
              <a:t>6</a:t>
            </a:r>
            <a:r>
              <a:rPr lang="en-GB" baseline="30000" dirty="0" smtClean="0"/>
              <a:t>th</a:t>
            </a:r>
            <a:r>
              <a:rPr lang="en-GB" dirty="0" smtClean="0"/>
              <a:t> session Mag6 – for children/youth</a:t>
            </a:r>
          </a:p>
          <a:p>
            <a:r>
              <a:rPr lang="en-GB" b="1" u="sng" dirty="0" smtClean="0"/>
              <a:t>ET3D</a:t>
            </a:r>
            <a:r>
              <a:rPr lang="en-GB" b="1" dirty="0" smtClean="0"/>
              <a:t>: </a:t>
            </a:r>
            <a:r>
              <a:rPr lang="en-GB" dirty="0"/>
              <a:t>Individual Progress Evaluation 6</a:t>
            </a:r>
            <a:r>
              <a:rPr lang="en-GB" baseline="30000" dirty="0"/>
              <a:t>th</a:t>
            </a:r>
            <a:r>
              <a:rPr lang="en-GB" dirty="0"/>
              <a:t> </a:t>
            </a:r>
            <a:r>
              <a:rPr lang="en-GB" dirty="0" smtClean="0"/>
              <a:t>session – for facilitators and NGO/</a:t>
            </a:r>
            <a:r>
              <a:rPr lang="en-GB" dirty="0" err="1" smtClean="0"/>
              <a:t>Univ</a:t>
            </a:r>
            <a:r>
              <a:rPr lang="en-GB" dirty="0" smtClean="0"/>
              <a:t> staff. </a:t>
            </a:r>
          </a:p>
          <a:p>
            <a:r>
              <a:rPr lang="en-GB" dirty="0" smtClean="0"/>
              <a:t>+ Personal progress activities: Google-self; etc. (pendent) </a:t>
            </a:r>
          </a:p>
        </p:txBody>
      </p:sp>
      <p:pic>
        <p:nvPicPr>
          <p:cNvPr id="1026" name="Picture 2" descr="http://img4.wikia.nocookie.net/__cb20111225175126/mugen/images/8/87/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88640"/>
            <a:ext cx="1344149"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143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ca-ES" sz="3600" b="1" u="sng" dirty="0" smtClean="0"/>
              <a:t>ET1</a:t>
            </a:r>
            <a:r>
              <a:rPr lang="ca-ES" sz="3600" dirty="0" smtClean="0"/>
              <a:t> – </a:t>
            </a:r>
            <a:r>
              <a:rPr lang="ca-ES" sz="3600" dirty="0" err="1" smtClean="0"/>
              <a:t>Baseline</a:t>
            </a:r>
            <a:r>
              <a:rPr lang="ca-ES" sz="3600" dirty="0" smtClean="0"/>
              <a:t> data</a:t>
            </a:r>
            <a:endParaRPr lang="ca-ES" sz="3600" dirty="0"/>
          </a:p>
        </p:txBody>
      </p:sp>
      <p:sp>
        <p:nvSpPr>
          <p:cNvPr id="3" name="2 Marcador de contenido"/>
          <p:cNvSpPr>
            <a:spLocks noGrp="1"/>
          </p:cNvSpPr>
          <p:nvPr>
            <p:ph sz="quarter" idx="1"/>
          </p:nvPr>
        </p:nvSpPr>
        <p:spPr/>
        <p:txBody>
          <a:bodyPr/>
          <a:lstStyle/>
          <a:p>
            <a:pPr marL="0" indent="0">
              <a:buNone/>
            </a:pPr>
            <a:r>
              <a:rPr lang="ca-ES" dirty="0" err="1" smtClean="0"/>
              <a:t>Municipality</a:t>
            </a:r>
            <a:r>
              <a:rPr lang="ca-ES" dirty="0" smtClean="0"/>
              <a:t>, </a:t>
            </a:r>
            <a:r>
              <a:rPr lang="ca-ES" dirty="0" err="1" smtClean="0"/>
              <a:t>neighbourhood</a:t>
            </a:r>
            <a:r>
              <a:rPr lang="ca-ES" dirty="0" smtClean="0"/>
              <a:t>, </a:t>
            </a:r>
            <a:r>
              <a:rPr lang="ca-ES" dirty="0" err="1" smtClean="0"/>
              <a:t>housing</a:t>
            </a:r>
            <a:r>
              <a:rPr lang="ca-ES" dirty="0" smtClean="0"/>
              <a:t>, </a:t>
            </a:r>
            <a:r>
              <a:rPr lang="ca-ES" dirty="0" err="1" smtClean="0"/>
              <a:t>public</a:t>
            </a:r>
            <a:r>
              <a:rPr lang="ca-ES" dirty="0" smtClean="0"/>
              <a:t> </a:t>
            </a:r>
            <a:r>
              <a:rPr lang="ca-ES" dirty="0" err="1" smtClean="0"/>
              <a:t>services</a:t>
            </a:r>
            <a:r>
              <a:rPr lang="ca-ES" dirty="0" smtClean="0"/>
              <a:t>, Roma </a:t>
            </a:r>
            <a:r>
              <a:rPr lang="ca-ES" dirty="0" err="1" smtClean="0"/>
              <a:t>communities</a:t>
            </a:r>
            <a:r>
              <a:rPr lang="ca-ES" dirty="0" smtClean="0"/>
              <a:t>, policies, </a:t>
            </a:r>
            <a:r>
              <a:rPr lang="ca-ES" dirty="0" err="1" smtClean="0"/>
              <a:t>projects</a:t>
            </a:r>
            <a:r>
              <a:rPr lang="ca-ES" dirty="0" smtClean="0"/>
              <a:t>, etc.</a:t>
            </a:r>
          </a:p>
          <a:p>
            <a:pPr>
              <a:buFontTx/>
              <a:buChar char="-"/>
            </a:pPr>
            <a:r>
              <a:rPr lang="ca-ES" dirty="0" err="1" smtClean="0"/>
              <a:t>Analysis</a:t>
            </a:r>
            <a:r>
              <a:rPr lang="ca-ES" dirty="0" smtClean="0"/>
              <a:t> </a:t>
            </a:r>
            <a:r>
              <a:rPr lang="ca-ES" dirty="0" err="1" smtClean="0"/>
              <a:t>underway</a:t>
            </a:r>
            <a:r>
              <a:rPr lang="ca-ES" dirty="0" smtClean="0"/>
              <a:t>: </a:t>
            </a:r>
            <a:r>
              <a:rPr lang="ca-ES" dirty="0" err="1" smtClean="0"/>
              <a:t>it’s</a:t>
            </a:r>
            <a:r>
              <a:rPr lang="ca-ES" dirty="0" smtClean="0"/>
              <a:t> </a:t>
            </a:r>
            <a:r>
              <a:rPr lang="ca-ES" dirty="0" err="1" smtClean="0"/>
              <a:t>relevance</a:t>
            </a:r>
            <a:r>
              <a:rPr lang="ca-ES" dirty="0" smtClean="0"/>
              <a:t> is in </a:t>
            </a:r>
            <a:r>
              <a:rPr lang="ca-ES" dirty="0" err="1" smtClean="0"/>
              <a:t>comparison</a:t>
            </a:r>
            <a:endParaRPr lang="ca-ES" dirty="0" smtClean="0"/>
          </a:p>
          <a:p>
            <a:pPr>
              <a:buFontTx/>
              <a:buChar char="-"/>
            </a:pPr>
            <a:r>
              <a:rPr lang="ca-ES" dirty="0" err="1" smtClean="0"/>
              <a:t>Are</a:t>
            </a:r>
            <a:r>
              <a:rPr lang="ca-ES" dirty="0" smtClean="0"/>
              <a:t> </a:t>
            </a:r>
            <a:r>
              <a:rPr lang="ca-ES" dirty="0" err="1" smtClean="0"/>
              <a:t>you</a:t>
            </a:r>
            <a:r>
              <a:rPr lang="ca-ES" dirty="0" smtClean="0"/>
              <a:t> </a:t>
            </a:r>
            <a:r>
              <a:rPr lang="ca-ES" dirty="0" err="1" smtClean="0"/>
              <a:t>satisfied</a:t>
            </a:r>
            <a:r>
              <a:rPr lang="ca-ES" dirty="0" smtClean="0"/>
              <a:t> </a:t>
            </a:r>
            <a:r>
              <a:rPr lang="ca-ES" dirty="0" err="1" smtClean="0"/>
              <a:t>with</a:t>
            </a:r>
            <a:r>
              <a:rPr lang="ca-ES" dirty="0" smtClean="0"/>
              <a:t> </a:t>
            </a:r>
            <a:r>
              <a:rPr lang="ca-ES" dirty="0" err="1" smtClean="0"/>
              <a:t>this</a:t>
            </a:r>
            <a:r>
              <a:rPr lang="ca-ES" dirty="0" smtClean="0"/>
              <a:t> </a:t>
            </a:r>
            <a:r>
              <a:rPr lang="ca-ES" dirty="0" err="1" smtClean="0"/>
              <a:t>tool</a:t>
            </a:r>
            <a:r>
              <a:rPr lang="ca-ES" dirty="0" smtClean="0"/>
              <a:t>? </a:t>
            </a:r>
          </a:p>
          <a:p>
            <a:pPr>
              <a:buFontTx/>
              <a:buChar char="-"/>
            </a:pPr>
            <a:r>
              <a:rPr lang="ca-ES" dirty="0" err="1" smtClean="0"/>
              <a:t>How</a:t>
            </a:r>
            <a:r>
              <a:rPr lang="ca-ES" dirty="0" smtClean="0"/>
              <a:t> </a:t>
            </a:r>
            <a:r>
              <a:rPr lang="ca-ES" dirty="0" err="1" smtClean="0"/>
              <a:t>did</a:t>
            </a:r>
            <a:r>
              <a:rPr lang="ca-ES" dirty="0" smtClean="0"/>
              <a:t> </a:t>
            </a:r>
            <a:r>
              <a:rPr lang="ca-ES" dirty="0" err="1" smtClean="0"/>
              <a:t>you</a:t>
            </a:r>
            <a:r>
              <a:rPr lang="ca-ES" dirty="0" smtClean="0"/>
              <a:t> </a:t>
            </a:r>
            <a:r>
              <a:rPr lang="ca-ES" dirty="0" err="1" smtClean="0"/>
              <a:t>collect</a:t>
            </a:r>
            <a:r>
              <a:rPr lang="ca-ES" dirty="0" smtClean="0"/>
              <a:t> data for </a:t>
            </a:r>
            <a:r>
              <a:rPr lang="ca-ES" dirty="0" err="1" smtClean="0"/>
              <a:t>this</a:t>
            </a:r>
            <a:r>
              <a:rPr lang="ca-ES" dirty="0" smtClean="0"/>
              <a:t> </a:t>
            </a:r>
            <a:r>
              <a:rPr lang="ca-ES" dirty="0" err="1" smtClean="0"/>
              <a:t>tool</a:t>
            </a:r>
            <a:r>
              <a:rPr lang="ca-ES" dirty="0" smtClean="0"/>
              <a:t>? </a:t>
            </a:r>
          </a:p>
          <a:p>
            <a:pPr marL="0" indent="0">
              <a:buNone/>
            </a:pPr>
            <a:endParaRPr lang="ca-ES" dirty="0"/>
          </a:p>
        </p:txBody>
      </p:sp>
    </p:spTree>
    <p:extLst>
      <p:ext uri="{BB962C8B-B14F-4D97-AF65-F5344CB8AC3E}">
        <p14:creationId xmlns:p14="http://schemas.microsoft.com/office/powerpoint/2010/main" val="3993844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16632"/>
            <a:ext cx="8712968" cy="1143000"/>
          </a:xfrm>
        </p:spPr>
        <p:txBody>
          <a:bodyPr>
            <a:noAutofit/>
          </a:bodyPr>
          <a:lstStyle/>
          <a:p>
            <a:r>
              <a:rPr lang="en-GB" sz="3600" b="1" u="sng" dirty="0"/>
              <a:t>ET2A</a:t>
            </a:r>
            <a:r>
              <a:rPr lang="en-GB" sz="3600" b="1" dirty="0"/>
              <a:t>:</a:t>
            </a:r>
            <a:r>
              <a:rPr lang="en-GB" sz="3600" dirty="0"/>
              <a:t> </a:t>
            </a:r>
            <a:r>
              <a:rPr lang="en-GB" sz="3600" b="1" dirty="0" smtClean="0"/>
              <a:t>group</a:t>
            </a:r>
            <a:r>
              <a:rPr lang="en-GB" sz="3600" dirty="0" smtClean="0"/>
              <a:t> </a:t>
            </a:r>
            <a:r>
              <a:rPr lang="en-GB" sz="3600" dirty="0"/>
              <a:t>at the end of the Initial Training</a:t>
            </a:r>
            <a:endParaRPr lang="ca-ES" sz="3600" dirty="0"/>
          </a:p>
        </p:txBody>
      </p:sp>
      <p:sp>
        <p:nvSpPr>
          <p:cNvPr id="3" name="2 Marcador de contenido"/>
          <p:cNvSpPr>
            <a:spLocks noGrp="1"/>
          </p:cNvSpPr>
          <p:nvPr>
            <p:ph sz="quarter" idx="1"/>
          </p:nvPr>
        </p:nvSpPr>
        <p:spPr>
          <a:xfrm>
            <a:off x="457200" y="1484784"/>
            <a:ext cx="8229600" cy="4968552"/>
          </a:xfrm>
        </p:spPr>
        <p:txBody>
          <a:bodyPr>
            <a:normAutofit/>
          </a:bodyPr>
          <a:lstStyle/>
          <a:p>
            <a:r>
              <a:rPr lang="en-GB" dirty="0" smtClean="0"/>
              <a:t>Deadline: 30</a:t>
            </a:r>
            <a:r>
              <a:rPr lang="en-GB" baseline="30000" dirty="0" smtClean="0"/>
              <a:t>th</a:t>
            </a:r>
            <a:r>
              <a:rPr lang="en-GB" dirty="0" smtClean="0"/>
              <a:t> July. </a:t>
            </a:r>
          </a:p>
          <a:p>
            <a:r>
              <a:rPr lang="en-GB" dirty="0" smtClean="0"/>
              <a:t>Delivered: All </a:t>
            </a:r>
            <a:r>
              <a:rPr lang="en-GB" dirty="0"/>
              <a:t>teams </a:t>
            </a:r>
            <a:r>
              <a:rPr lang="en-GB" dirty="0" smtClean="0"/>
              <a:t>but 1 (or 2) </a:t>
            </a:r>
          </a:p>
          <a:p>
            <a:r>
              <a:rPr lang="en-GB" dirty="0" smtClean="0"/>
              <a:t>Analysis underway</a:t>
            </a:r>
          </a:p>
          <a:p>
            <a:pPr marL="514350" indent="-514350">
              <a:buAutoNum type="arabicPeriod"/>
            </a:pPr>
            <a:r>
              <a:rPr lang="en-US" dirty="0" smtClean="0"/>
              <a:t>What </a:t>
            </a:r>
            <a:r>
              <a:rPr lang="en-US" dirty="0"/>
              <a:t>fields of everyday life of Roma young people’s participation did you focus on</a:t>
            </a:r>
            <a:r>
              <a:rPr lang="en-US" dirty="0" smtClean="0"/>
              <a:t>?</a:t>
            </a:r>
          </a:p>
          <a:p>
            <a:pPr marL="514350" indent="-514350">
              <a:buAutoNum type="arabicPeriod"/>
            </a:pPr>
            <a:r>
              <a:rPr lang="en-US" dirty="0" smtClean="0"/>
              <a:t>What </a:t>
            </a:r>
            <a:r>
              <a:rPr lang="en-US" dirty="0"/>
              <a:t>is going well for local Roma young people’s participation in these fields now</a:t>
            </a:r>
            <a:r>
              <a:rPr lang="en-US" dirty="0" smtClean="0"/>
              <a:t>?</a:t>
            </a:r>
          </a:p>
          <a:p>
            <a:pPr marL="514350" indent="-514350">
              <a:buAutoNum type="arabicPeriod"/>
            </a:pPr>
            <a:r>
              <a:rPr lang="en-US" dirty="0" smtClean="0"/>
              <a:t>What </a:t>
            </a:r>
            <a:r>
              <a:rPr lang="en-US" dirty="0"/>
              <a:t>needs to change so Roma young people can participate in decisions and actions in these areas?</a:t>
            </a:r>
            <a:endParaRPr lang="en-GB" dirty="0" smtClean="0"/>
          </a:p>
        </p:txBody>
      </p:sp>
    </p:spTree>
    <p:extLst>
      <p:ext uri="{BB962C8B-B14F-4D97-AF65-F5344CB8AC3E}">
        <p14:creationId xmlns:p14="http://schemas.microsoft.com/office/powerpoint/2010/main" val="4154801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74638"/>
            <a:ext cx="8568952" cy="1143000"/>
          </a:xfrm>
        </p:spPr>
        <p:txBody>
          <a:bodyPr>
            <a:noAutofit/>
          </a:bodyPr>
          <a:lstStyle/>
          <a:p>
            <a:r>
              <a:rPr lang="en-GB" sz="3600" b="1" u="sng" dirty="0" smtClean="0"/>
              <a:t>ET2A</a:t>
            </a:r>
            <a:r>
              <a:rPr lang="en-GB" sz="3600" dirty="0" smtClean="0"/>
              <a:t> - </a:t>
            </a:r>
            <a:r>
              <a:rPr lang="en-GB" sz="3600" b="1" dirty="0"/>
              <a:t>group</a:t>
            </a:r>
            <a:r>
              <a:rPr lang="en-GB" sz="3600" dirty="0"/>
              <a:t> at the end of the Initial Training</a:t>
            </a:r>
            <a:endParaRPr lang="ca-ES" sz="3600" dirty="0"/>
          </a:p>
        </p:txBody>
      </p:sp>
      <p:sp>
        <p:nvSpPr>
          <p:cNvPr id="3" name="2 Marcador de contenido"/>
          <p:cNvSpPr>
            <a:spLocks noGrp="1"/>
          </p:cNvSpPr>
          <p:nvPr>
            <p:ph sz="quarter" idx="1"/>
          </p:nvPr>
        </p:nvSpPr>
        <p:spPr/>
        <p:txBody>
          <a:bodyPr/>
          <a:lstStyle/>
          <a:p>
            <a:r>
              <a:rPr lang="ca-ES" dirty="0" err="1" smtClean="0"/>
              <a:t>Are</a:t>
            </a:r>
            <a:r>
              <a:rPr lang="ca-ES" dirty="0" smtClean="0"/>
              <a:t> </a:t>
            </a:r>
            <a:r>
              <a:rPr lang="ca-ES" dirty="0" err="1" smtClean="0"/>
              <a:t>you</a:t>
            </a:r>
            <a:r>
              <a:rPr lang="ca-ES" dirty="0" smtClean="0"/>
              <a:t> </a:t>
            </a:r>
            <a:r>
              <a:rPr lang="ca-ES" dirty="0" err="1" smtClean="0"/>
              <a:t>satisfied</a:t>
            </a:r>
            <a:r>
              <a:rPr lang="ca-ES" dirty="0" smtClean="0"/>
              <a:t> </a:t>
            </a:r>
            <a:r>
              <a:rPr lang="ca-ES" dirty="0" err="1" smtClean="0"/>
              <a:t>with</a:t>
            </a:r>
            <a:r>
              <a:rPr lang="ca-ES" dirty="0" smtClean="0"/>
              <a:t> </a:t>
            </a:r>
            <a:r>
              <a:rPr lang="ca-ES" dirty="0" err="1" smtClean="0"/>
              <a:t>this</a:t>
            </a:r>
            <a:r>
              <a:rPr lang="ca-ES" dirty="0" smtClean="0"/>
              <a:t> </a:t>
            </a:r>
            <a:r>
              <a:rPr lang="ca-ES" dirty="0" err="1" smtClean="0"/>
              <a:t>tool</a:t>
            </a:r>
            <a:r>
              <a:rPr lang="ca-ES" dirty="0" smtClean="0"/>
              <a:t>? </a:t>
            </a:r>
          </a:p>
          <a:p>
            <a:r>
              <a:rPr lang="ca-ES" dirty="0" err="1" smtClean="0"/>
              <a:t>Did</a:t>
            </a:r>
            <a:r>
              <a:rPr lang="ca-ES" dirty="0" smtClean="0"/>
              <a:t> </a:t>
            </a:r>
            <a:r>
              <a:rPr lang="ca-ES" dirty="0" err="1" smtClean="0"/>
              <a:t>it</a:t>
            </a:r>
            <a:r>
              <a:rPr lang="ca-ES" dirty="0" smtClean="0"/>
              <a:t> </a:t>
            </a:r>
            <a:r>
              <a:rPr lang="ca-ES" dirty="0" err="1" smtClean="0"/>
              <a:t>work</a:t>
            </a:r>
            <a:r>
              <a:rPr lang="ca-ES" dirty="0" smtClean="0"/>
              <a:t>? </a:t>
            </a:r>
          </a:p>
          <a:p>
            <a:r>
              <a:rPr lang="ca-ES" dirty="0" err="1" smtClean="0"/>
              <a:t>Was</a:t>
            </a:r>
            <a:r>
              <a:rPr lang="ca-ES" dirty="0" smtClean="0"/>
              <a:t> is </a:t>
            </a:r>
            <a:r>
              <a:rPr lang="ca-ES" dirty="0" err="1" smtClean="0"/>
              <a:t>easy</a:t>
            </a:r>
            <a:r>
              <a:rPr lang="ca-ES" dirty="0" smtClean="0"/>
              <a:t> to </a:t>
            </a:r>
            <a:r>
              <a:rPr lang="ca-ES" dirty="0" err="1" smtClean="0"/>
              <a:t>apply</a:t>
            </a:r>
            <a:r>
              <a:rPr lang="ca-ES" dirty="0" smtClean="0"/>
              <a:t> </a:t>
            </a:r>
            <a:r>
              <a:rPr lang="ca-ES" dirty="0" err="1" smtClean="0"/>
              <a:t>it</a:t>
            </a:r>
            <a:r>
              <a:rPr lang="ca-ES" dirty="0" smtClean="0"/>
              <a:t>? </a:t>
            </a:r>
            <a:r>
              <a:rPr lang="ca-ES" dirty="0" err="1" smtClean="0"/>
              <a:t>Did</a:t>
            </a:r>
            <a:r>
              <a:rPr lang="ca-ES" dirty="0" smtClean="0"/>
              <a:t> </a:t>
            </a:r>
            <a:r>
              <a:rPr lang="ca-ES" dirty="0" err="1" smtClean="0"/>
              <a:t>it</a:t>
            </a:r>
            <a:r>
              <a:rPr lang="ca-ES" dirty="0" smtClean="0"/>
              <a:t> </a:t>
            </a:r>
            <a:r>
              <a:rPr lang="ca-ES" dirty="0" err="1" smtClean="0"/>
              <a:t>bring</a:t>
            </a:r>
            <a:r>
              <a:rPr lang="ca-ES" dirty="0" smtClean="0"/>
              <a:t> up major </a:t>
            </a:r>
            <a:r>
              <a:rPr lang="ca-ES" dirty="0" err="1" smtClean="0"/>
              <a:t>issues</a:t>
            </a:r>
            <a:r>
              <a:rPr lang="ca-ES" dirty="0"/>
              <a:t> </a:t>
            </a:r>
            <a:r>
              <a:rPr lang="ca-ES" dirty="0" smtClean="0"/>
              <a:t>/ </a:t>
            </a:r>
            <a:r>
              <a:rPr lang="ca-ES" dirty="0" err="1" smtClean="0"/>
              <a:t>concerns</a:t>
            </a:r>
            <a:r>
              <a:rPr lang="ca-ES" dirty="0" smtClean="0"/>
              <a:t>? </a:t>
            </a:r>
          </a:p>
          <a:p>
            <a:r>
              <a:rPr lang="ca-ES" dirty="0" err="1" smtClean="0"/>
              <a:t>Difficulties</a:t>
            </a:r>
            <a:r>
              <a:rPr lang="ca-ES" dirty="0" smtClean="0"/>
              <a:t>? </a:t>
            </a:r>
          </a:p>
          <a:p>
            <a:r>
              <a:rPr lang="ca-ES" dirty="0" err="1" smtClean="0"/>
              <a:t>Proposals</a:t>
            </a:r>
            <a:r>
              <a:rPr lang="ca-ES" dirty="0" smtClean="0"/>
              <a:t> to </a:t>
            </a:r>
            <a:r>
              <a:rPr lang="ca-ES" dirty="0" err="1" smtClean="0"/>
              <a:t>change</a:t>
            </a:r>
            <a:r>
              <a:rPr lang="ca-ES" dirty="0" smtClean="0"/>
              <a:t>? </a:t>
            </a:r>
            <a:r>
              <a:rPr lang="ca-ES" dirty="0" err="1" smtClean="0"/>
              <a:t>What</a:t>
            </a:r>
            <a:r>
              <a:rPr lang="ca-ES" dirty="0" smtClean="0"/>
              <a:t>? </a:t>
            </a:r>
            <a:r>
              <a:rPr lang="ca-ES" dirty="0" err="1" smtClean="0"/>
              <a:t>How</a:t>
            </a:r>
            <a:r>
              <a:rPr lang="ca-ES" dirty="0" smtClean="0"/>
              <a:t>? </a:t>
            </a:r>
            <a:endParaRPr lang="ca-ES" dirty="0"/>
          </a:p>
        </p:txBody>
      </p:sp>
    </p:spTree>
    <p:extLst>
      <p:ext uri="{BB962C8B-B14F-4D97-AF65-F5344CB8AC3E}">
        <p14:creationId xmlns:p14="http://schemas.microsoft.com/office/powerpoint/2010/main" val="1951357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u="sng" dirty="0"/>
              <a:t>ET2B</a:t>
            </a:r>
            <a:r>
              <a:rPr lang="en-GB" dirty="0"/>
              <a:t> </a:t>
            </a:r>
            <a:r>
              <a:rPr lang="en-GB" dirty="0" smtClean="0"/>
              <a:t>- </a:t>
            </a:r>
            <a:r>
              <a:rPr lang="en-GB" b="1" dirty="0" smtClean="0"/>
              <a:t>individual</a:t>
            </a:r>
            <a:endParaRPr lang="ca-ES" dirty="0"/>
          </a:p>
        </p:txBody>
      </p:sp>
      <p:sp>
        <p:nvSpPr>
          <p:cNvPr id="3" name="2 Marcador de contenido"/>
          <p:cNvSpPr>
            <a:spLocks noGrp="1"/>
          </p:cNvSpPr>
          <p:nvPr>
            <p:ph sz="quarter" idx="1"/>
          </p:nvPr>
        </p:nvSpPr>
        <p:spPr>
          <a:xfrm>
            <a:off x="612648" y="4941168"/>
            <a:ext cx="8153400" cy="1154832"/>
          </a:xfrm>
        </p:spPr>
        <p:txBody>
          <a:bodyPr/>
          <a:lstStyle/>
          <a:p>
            <a:pPr marL="0" indent="0">
              <a:buNone/>
            </a:pPr>
            <a:r>
              <a:rPr lang="ca-ES" dirty="0" smtClean="0">
                <a:solidFill>
                  <a:srgbClr val="0070C0"/>
                </a:solidFill>
              </a:rPr>
              <a:t>Etc...</a:t>
            </a:r>
          </a:p>
          <a:p>
            <a:pPr marL="0" indent="0">
              <a:buNone/>
            </a:pPr>
            <a:r>
              <a:rPr lang="ca-ES" dirty="0" err="1" smtClean="0">
                <a:solidFill>
                  <a:srgbClr val="0070C0"/>
                </a:solidFill>
              </a:rPr>
              <a:t>Analysis</a:t>
            </a:r>
            <a:r>
              <a:rPr lang="ca-ES" dirty="0" smtClean="0">
                <a:solidFill>
                  <a:srgbClr val="0070C0"/>
                </a:solidFill>
              </a:rPr>
              <a:t> </a:t>
            </a:r>
            <a:r>
              <a:rPr lang="ca-ES" dirty="0" err="1" smtClean="0">
                <a:solidFill>
                  <a:srgbClr val="0070C0"/>
                </a:solidFill>
              </a:rPr>
              <a:t>underway</a:t>
            </a:r>
            <a:endParaRPr lang="ca-ES"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8"/>
            <a:ext cx="306705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1700808"/>
            <a:ext cx="2333625"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3249141"/>
            <a:ext cx="904875"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6300192" y="1700808"/>
            <a:ext cx="2520280" cy="1477328"/>
          </a:xfrm>
          <a:prstGeom prst="rect">
            <a:avLst/>
          </a:prstGeom>
          <a:noFill/>
        </p:spPr>
        <p:txBody>
          <a:bodyPr wrap="square" rtlCol="0">
            <a:spAutoFit/>
          </a:bodyPr>
          <a:lstStyle/>
          <a:p>
            <a:r>
              <a:rPr lang="en-US" dirty="0" smtClean="0"/>
              <a:t>…has training provided </a:t>
            </a:r>
            <a:r>
              <a:rPr lang="en-US" dirty="0"/>
              <a:t>you ENOUGH TOOLS to support participation and </a:t>
            </a:r>
            <a:r>
              <a:rPr lang="en-US" dirty="0" smtClean="0"/>
              <a:t>empowerment for the Roma?</a:t>
            </a:r>
            <a:endParaRPr lang="ca-ES" dirty="0"/>
          </a:p>
        </p:txBody>
      </p:sp>
    </p:spTree>
    <p:extLst>
      <p:ext uri="{BB962C8B-B14F-4D97-AF65-F5344CB8AC3E}">
        <p14:creationId xmlns:p14="http://schemas.microsoft.com/office/powerpoint/2010/main" val="1631805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b="1" u="sng" dirty="0"/>
              <a:t>ET2B</a:t>
            </a:r>
            <a:r>
              <a:rPr lang="en-GB" dirty="0"/>
              <a:t> - </a:t>
            </a:r>
            <a:r>
              <a:rPr lang="en-GB" b="1" dirty="0"/>
              <a:t>individual</a:t>
            </a:r>
            <a:endParaRPr lang="ca-ES" dirty="0"/>
          </a:p>
        </p:txBody>
      </p:sp>
      <p:sp>
        <p:nvSpPr>
          <p:cNvPr id="3" name="2 Marcador de contenido"/>
          <p:cNvSpPr>
            <a:spLocks noGrp="1"/>
          </p:cNvSpPr>
          <p:nvPr>
            <p:ph sz="quarter" idx="1"/>
          </p:nvPr>
        </p:nvSpPr>
        <p:spPr/>
        <p:txBody>
          <a:bodyPr/>
          <a:lstStyle/>
          <a:p>
            <a:r>
              <a:rPr lang="ca-ES" dirty="0" err="1"/>
              <a:t>Are</a:t>
            </a:r>
            <a:r>
              <a:rPr lang="ca-ES" dirty="0"/>
              <a:t> </a:t>
            </a:r>
            <a:r>
              <a:rPr lang="ca-ES" dirty="0" err="1"/>
              <a:t>you</a:t>
            </a:r>
            <a:r>
              <a:rPr lang="ca-ES" dirty="0"/>
              <a:t> </a:t>
            </a:r>
            <a:r>
              <a:rPr lang="ca-ES" dirty="0" err="1"/>
              <a:t>satisfied</a:t>
            </a:r>
            <a:r>
              <a:rPr lang="ca-ES" dirty="0"/>
              <a:t> </a:t>
            </a:r>
            <a:r>
              <a:rPr lang="ca-ES" dirty="0" err="1"/>
              <a:t>with</a:t>
            </a:r>
            <a:r>
              <a:rPr lang="ca-ES" dirty="0"/>
              <a:t> </a:t>
            </a:r>
            <a:r>
              <a:rPr lang="ca-ES" dirty="0" err="1"/>
              <a:t>this</a:t>
            </a:r>
            <a:r>
              <a:rPr lang="ca-ES" dirty="0"/>
              <a:t> </a:t>
            </a:r>
            <a:r>
              <a:rPr lang="ca-ES" dirty="0" err="1"/>
              <a:t>tool</a:t>
            </a:r>
            <a:r>
              <a:rPr lang="ca-ES" dirty="0"/>
              <a:t>? </a:t>
            </a:r>
          </a:p>
          <a:p>
            <a:r>
              <a:rPr lang="ca-ES" dirty="0" err="1"/>
              <a:t>Did</a:t>
            </a:r>
            <a:r>
              <a:rPr lang="ca-ES" dirty="0"/>
              <a:t> </a:t>
            </a:r>
            <a:r>
              <a:rPr lang="ca-ES" dirty="0" err="1"/>
              <a:t>it</a:t>
            </a:r>
            <a:r>
              <a:rPr lang="ca-ES" dirty="0"/>
              <a:t> </a:t>
            </a:r>
            <a:r>
              <a:rPr lang="ca-ES" dirty="0" err="1"/>
              <a:t>work</a:t>
            </a:r>
            <a:r>
              <a:rPr lang="ca-ES" dirty="0"/>
              <a:t>? </a:t>
            </a:r>
          </a:p>
          <a:p>
            <a:r>
              <a:rPr lang="ca-ES" dirty="0" err="1"/>
              <a:t>Was</a:t>
            </a:r>
            <a:r>
              <a:rPr lang="ca-ES" dirty="0"/>
              <a:t> is </a:t>
            </a:r>
            <a:r>
              <a:rPr lang="ca-ES" dirty="0" err="1"/>
              <a:t>easy</a:t>
            </a:r>
            <a:r>
              <a:rPr lang="ca-ES" dirty="0"/>
              <a:t> to </a:t>
            </a:r>
            <a:r>
              <a:rPr lang="ca-ES" dirty="0" err="1"/>
              <a:t>apply</a:t>
            </a:r>
            <a:r>
              <a:rPr lang="ca-ES" dirty="0"/>
              <a:t> </a:t>
            </a:r>
            <a:r>
              <a:rPr lang="ca-ES" dirty="0" err="1"/>
              <a:t>it</a:t>
            </a:r>
            <a:r>
              <a:rPr lang="ca-ES" dirty="0"/>
              <a:t>? </a:t>
            </a:r>
            <a:r>
              <a:rPr lang="ca-ES" dirty="0" err="1"/>
              <a:t>Did</a:t>
            </a:r>
            <a:r>
              <a:rPr lang="ca-ES" dirty="0"/>
              <a:t> </a:t>
            </a:r>
            <a:r>
              <a:rPr lang="ca-ES" dirty="0" err="1"/>
              <a:t>it</a:t>
            </a:r>
            <a:r>
              <a:rPr lang="ca-ES" dirty="0"/>
              <a:t> </a:t>
            </a:r>
            <a:r>
              <a:rPr lang="ca-ES" dirty="0" err="1"/>
              <a:t>bring</a:t>
            </a:r>
            <a:r>
              <a:rPr lang="ca-ES" dirty="0"/>
              <a:t> up major </a:t>
            </a:r>
            <a:r>
              <a:rPr lang="ca-ES" dirty="0" err="1"/>
              <a:t>issues</a:t>
            </a:r>
            <a:r>
              <a:rPr lang="ca-ES" dirty="0"/>
              <a:t> / </a:t>
            </a:r>
            <a:r>
              <a:rPr lang="ca-ES" dirty="0" err="1"/>
              <a:t>concerns</a:t>
            </a:r>
            <a:r>
              <a:rPr lang="ca-ES" dirty="0"/>
              <a:t>? </a:t>
            </a:r>
          </a:p>
          <a:p>
            <a:r>
              <a:rPr lang="ca-ES" dirty="0" err="1"/>
              <a:t>Difficulties</a:t>
            </a:r>
            <a:r>
              <a:rPr lang="ca-ES" dirty="0"/>
              <a:t>? </a:t>
            </a:r>
          </a:p>
          <a:p>
            <a:r>
              <a:rPr lang="ca-ES" dirty="0" err="1"/>
              <a:t>Proposals</a:t>
            </a:r>
            <a:r>
              <a:rPr lang="ca-ES" dirty="0"/>
              <a:t> to </a:t>
            </a:r>
            <a:r>
              <a:rPr lang="ca-ES" dirty="0" err="1"/>
              <a:t>change</a:t>
            </a:r>
            <a:r>
              <a:rPr lang="ca-ES" dirty="0"/>
              <a:t>? </a:t>
            </a:r>
            <a:r>
              <a:rPr lang="ca-ES" dirty="0" err="1"/>
              <a:t>What</a:t>
            </a:r>
            <a:r>
              <a:rPr lang="ca-ES" dirty="0"/>
              <a:t>? </a:t>
            </a:r>
            <a:r>
              <a:rPr lang="ca-ES" dirty="0" err="1"/>
              <a:t>How</a:t>
            </a:r>
            <a:r>
              <a:rPr lang="ca-ES" dirty="0"/>
              <a:t>? </a:t>
            </a:r>
          </a:p>
        </p:txBody>
      </p:sp>
    </p:spTree>
    <p:extLst>
      <p:ext uri="{BB962C8B-B14F-4D97-AF65-F5344CB8AC3E}">
        <p14:creationId xmlns:p14="http://schemas.microsoft.com/office/powerpoint/2010/main" val="1417240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GB" b="1" u="sng" dirty="0" smtClean="0"/>
              <a:t>ET3A</a:t>
            </a:r>
            <a:r>
              <a:rPr lang="en-GB" dirty="0" smtClean="0"/>
              <a:t> - </a:t>
            </a:r>
            <a:r>
              <a:rPr lang="en-GB" dirty="0"/>
              <a:t>Individual Progress </a:t>
            </a:r>
            <a:r>
              <a:rPr lang="en-GB" dirty="0" smtClean="0"/>
              <a:t>Evaluation 1</a:t>
            </a:r>
            <a:r>
              <a:rPr lang="en-GB" baseline="30000" dirty="0" smtClean="0"/>
              <a:t>st</a:t>
            </a:r>
            <a:r>
              <a:rPr lang="en-GB" dirty="0" smtClean="0"/>
              <a:t> session MAG6 </a:t>
            </a:r>
            <a:endParaRPr lang="ca-ES" dirty="0"/>
          </a:p>
        </p:txBody>
      </p:sp>
      <p:sp>
        <p:nvSpPr>
          <p:cNvPr id="3" name="2 Marcador de contenido"/>
          <p:cNvSpPr>
            <a:spLocks noGrp="1"/>
          </p:cNvSpPr>
          <p:nvPr>
            <p:ph sz="quarter" idx="1"/>
          </p:nvPr>
        </p:nvSpPr>
        <p:spPr/>
        <p:txBody>
          <a:bodyPr/>
          <a:lstStyle/>
          <a:p>
            <a:r>
              <a:rPr lang="ca-ES" dirty="0" err="1" smtClean="0"/>
              <a:t>Probably</a:t>
            </a:r>
            <a:r>
              <a:rPr lang="ca-ES" dirty="0" smtClean="0"/>
              <a:t>, </a:t>
            </a:r>
            <a:r>
              <a:rPr lang="ca-ES" dirty="0" err="1" smtClean="0"/>
              <a:t>the</a:t>
            </a:r>
            <a:r>
              <a:rPr lang="ca-ES" dirty="0" smtClean="0"/>
              <a:t> most </a:t>
            </a:r>
            <a:r>
              <a:rPr lang="ca-ES" dirty="0" err="1" smtClean="0"/>
              <a:t>questionable</a:t>
            </a:r>
            <a:r>
              <a:rPr lang="ca-ES" dirty="0" smtClean="0"/>
              <a:t> </a:t>
            </a:r>
            <a:r>
              <a:rPr lang="ca-ES" dirty="0" err="1" smtClean="0"/>
              <a:t>tool</a:t>
            </a:r>
            <a:r>
              <a:rPr lang="ca-ES" dirty="0" smtClean="0"/>
              <a:t>... </a:t>
            </a:r>
            <a:r>
              <a:rPr lang="ca-ES" dirty="0" err="1" smtClean="0"/>
              <a:t>Symbolic</a:t>
            </a:r>
            <a:r>
              <a:rPr lang="ca-ES" dirty="0" smtClean="0"/>
              <a:t> </a:t>
            </a:r>
            <a:r>
              <a:rPr lang="ca-ES" dirty="0" err="1" smtClean="0"/>
              <a:t>violance</a:t>
            </a:r>
            <a:r>
              <a:rPr lang="ca-ES" dirty="0" smtClean="0"/>
              <a:t>. </a:t>
            </a:r>
          </a:p>
          <a:p>
            <a:r>
              <a:rPr lang="ca-ES" dirty="0" err="1"/>
              <a:t>Are</a:t>
            </a:r>
            <a:r>
              <a:rPr lang="ca-ES" dirty="0"/>
              <a:t> </a:t>
            </a:r>
            <a:r>
              <a:rPr lang="ca-ES" dirty="0" err="1"/>
              <a:t>you</a:t>
            </a:r>
            <a:r>
              <a:rPr lang="ca-ES" dirty="0"/>
              <a:t> </a:t>
            </a:r>
            <a:r>
              <a:rPr lang="ca-ES" dirty="0" err="1"/>
              <a:t>satisfied</a:t>
            </a:r>
            <a:r>
              <a:rPr lang="ca-ES" dirty="0"/>
              <a:t> </a:t>
            </a:r>
            <a:r>
              <a:rPr lang="ca-ES" dirty="0" err="1"/>
              <a:t>with</a:t>
            </a:r>
            <a:r>
              <a:rPr lang="ca-ES" dirty="0"/>
              <a:t> </a:t>
            </a:r>
            <a:r>
              <a:rPr lang="ca-ES" dirty="0" err="1"/>
              <a:t>this</a:t>
            </a:r>
            <a:r>
              <a:rPr lang="ca-ES" dirty="0"/>
              <a:t> </a:t>
            </a:r>
            <a:r>
              <a:rPr lang="ca-ES" dirty="0" err="1"/>
              <a:t>tool</a:t>
            </a:r>
            <a:r>
              <a:rPr lang="ca-ES" dirty="0"/>
              <a:t>? </a:t>
            </a:r>
          </a:p>
          <a:p>
            <a:r>
              <a:rPr lang="ca-ES" dirty="0" err="1"/>
              <a:t>Did</a:t>
            </a:r>
            <a:r>
              <a:rPr lang="ca-ES" dirty="0"/>
              <a:t> </a:t>
            </a:r>
            <a:r>
              <a:rPr lang="ca-ES" dirty="0" err="1"/>
              <a:t>it</a:t>
            </a:r>
            <a:r>
              <a:rPr lang="ca-ES" dirty="0"/>
              <a:t> </a:t>
            </a:r>
            <a:r>
              <a:rPr lang="ca-ES" dirty="0" err="1"/>
              <a:t>work</a:t>
            </a:r>
            <a:r>
              <a:rPr lang="ca-ES" dirty="0"/>
              <a:t>? </a:t>
            </a:r>
          </a:p>
          <a:p>
            <a:r>
              <a:rPr lang="ca-ES" dirty="0" err="1"/>
              <a:t>Was</a:t>
            </a:r>
            <a:r>
              <a:rPr lang="ca-ES" dirty="0"/>
              <a:t> is </a:t>
            </a:r>
            <a:r>
              <a:rPr lang="ca-ES" dirty="0" err="1"/>
              <a:t>easy</a:t>
            </a:r>
            <a:r>
              <a:rPr lang="ca-ES" dirty="0"/>
              <a:t> to </a:t>
            </a:r>
            <a:r>
              <a:rPr lang="ca-ES" dirty="0" err="1"/>
              <a:t>apply</a:t>
            </a:r>
            <a:r>
              <a:rPr lang="ca-ES" dirty="0"/>
              <a:t> </a:t>
            </a:r>
            <a:r>
              <a:rPr lang="ca-ES" dirty="0" err="1"/>
              <a:t>it</a:t>
            </a:r>
            <a:r>
              <a:rPr lang="ca-ES" dirty="0"/>
              <a:t>? </a:t>
            </a:r>
            <a:r>
              <a:rPr lang="ca-ES" dirty="0" err="1"/>
              <a:t>Did</a:t>
            </a:r>
            <a:r>
              <a:rPr lang="ca-ES" dirty="0"/>
              <a:t> </a:t>
            </a:r>
            <a:r>
              <a:rPr lang="ca-ES" dirty="0" err="1"/>
              <a:t>it</a:t>
            </a:r>
            <a:r>
              <a:rPr lang="ca-ES" dirty="0"/>
              <a:t> </a:t>
            </a:r>
            <a:r>
              <a:rPr lang="ca-ES" dirty="0" err="1"/>
              <a:t>bring</a:t>
            </a:r>
            <a:r>
              <a:rPr lang="ca-ES" dirty="0"/>
              <a:t> up major </a:t>
            </a:r>
            <a:r>
              <a:rPr lang="ca-ES" dirty="0" err="1"/>
              <a:t>issues</a:t>
            </a:r>
            <a:r>
              <a:rPr lang="ca-ES" dirty="0"/>
              <a:t> / </a:t>
            </a:r>
            <a:r>
              <a:rPr lang="ca-ES" dirty="0" err="1"/>
              <a:t>concerns</a:t>
            </a:r>
            <a:r>
              <a:rPr lang="ca-ES" dirty="0"/>
              <a:t>? </a:t>
            </a:r>
          </a:p>
          <a:p>
            <a:r>
              <a:rPr lang="ca-ES" dirty="0" err="1"/>
              <a:t>Difficulties</a:t>
            </a:r>
            <a:r>
              <a:rPr lang="ca-ES" dirty="0"/>
              <a:t>? </a:t>
            </a:r>
          </a:p>
          <a:p>
            <a:r>
              <a:rPr lang="ca-ES" dirty="0" err="1">
                <a:solidFill>
                  <a:srgbClr val="0070C0"/>
                </a:solidFill>
              </a:rPr>
              <a:t>Proposals</a:t>
            </a:r>
            <a:r>
              <a:rPr lang="ca-ES" dirty="0">
                <a:solidFill>
                  <a:srgbClr val="0070C0"/>
                </a:solidFill>
              </a:rPr>
              <a:t> to </a:t>
            </a:r>
            <a:r>
              <a:rPr lang="ca-ES" dirty="0" err="1" smtClean="0">
                <a:solidFill>
                  <a:srgbClr val="0070C0"/>
                </a:solidFill>
              </a:rPr>
              <a:t>change</a:t>
            </a:r>
            <a:r>
              <a:rPr lang="ca-ES" dirty="0" smtClean="0">
                <a:solidFill>
                  <a:srgbClr val="0070C0"/>
                </a:solidFill>
              </a:rPr>
              <a:t>/</a:t>
            </a:r>
            <a:r>
              <a:rPr lang="ca-ES" dirty="0" err="1" smtClean="0">
                <a:solidFill>
                  <a:srgbClr val="0070C0"/>
                </a:solidFill>
              </a:rPr>
              <a:t>substitute</a:t>
            </a:r>
            <a:r>
              <a:rPr lang="ca-ES" dirty="0" smtClean="0">
                <a:solidFill>
                  <a:srgbClr val="0070C0"/>
                </a:solidFill>
              </a:rPr>
              <a:t> </a:t>
            </a:r>
            <a:r>
              <a:rPr lang="ca-ES" dirty="0" err="1" smtClean="0">
                <a:solidFill>
                  <a:srgbClr val="0070C0"/>
                </a:solidFill>
              </a:rPr>
              <a:t>with</a:t>
            </a:r>
            <a:r>
              <a:rPr lang="ca-ES" dirty="0" smtClean="0">
                <a:solidFill>
                  <a:srgbClr val="0070C0"/>
                </a:solidFill>
              </a:rPr>
              <a:t>...</a:t>
            </a:r>
            <a:r>
              <a:rPr lang="ca-ES" dirty="0" smtClean="0"/>
              <a:t>? </a:t>
            </a:r>
            <a:r>
              <a:rPr lang="ca-ES" dirty="0" err="1"/>
              <a:t>What</a:t>
            </a:r>
            <a:r>
              <a:rPr lang="ca-ES" dirty="0"/>
              <a:t>? </a:t>
            </a:r>
            <a:r>
              <a:rPr lang="ca-ES" dirty="0" err="1"/>
              <a:t>How</a:t>
            </a:r>
            <a:r>
              <a:rPr lang="ca-ES" dirty="0"/>
              <a:t>? </a:t>
            </a:r>
          </a:p>
        </p:txBody>
      </p:sp>
    </p:spTree>
    <p:extLst>
      <p:ext uri="{BB962C8B-B14F-4D97-AF65-F5344CB8AC3E}">
        <p14:creationId xmlns:p14="http://schemas.microsoft.com/office/powerpoint/2010/main" val="36467708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353</TotalTime>
  <Words>850</Words>
  <Application>Microsoft Office PowerPoint</Application>
  <PresentationFormat>Presentación en pantalla (4:3)</PresentationFormat>
  <Paragraphs>153</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Intermedio</vt:lpstr>
      <vt:lpstr>Workstream 2 Reflective action and inquiry to support shared evaluation</vt:lpstr>
      <vt:lpstr>Presentación de PowerPoint</vt:lpstr>
      <vt:lpstr>ETs: Overview of Evaluation Tools</vt:lpstr>
      <vt:lpstr>ET1 – Baseline data</vt:lpstr>
      <vt:lpstr>ET2A: group at the end of the Initial Training</vt:lpstr>
      <vt:lpstr>ET2A - group at the end of the Initial Training</vt:lpstr>
      <vt:lpstr>ET2B - individual</vt:lpstr>
      <vt:lpstr>ET2B - individual</vt:lpstr>
      <vt:lpstr>ET3A - Individual Progress Evaluation 1st session MAG6 </vt:lpstr>
      <vt:lpstr>ET3B - 1st-6th session of Mag6</vt:lpstr>
      <vt:lpstr>ET3C - Individual Progress - 6th session for children / youth</vt:lpstr>
      <vt:lpstr>ET3D: Individual Progress 6th session – for facilitators and NGO/Univ staff</vt:lpstr>
      <vt:lpstr>Overview of WS2 Deliverables</vt:lpstr>
      <vt:lpstr>Overview of WS2 Deliverables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are we? What we did?</dc:title>
  <dc:creator>Brukner Szikfrid</dc:creator>
  <cp:lastModifiedBy>Brukner Szikfrid</cp:lastModifiedBy>
  <cp:revision>12</cp:revision>
  <dcterms:created xsi:type="dcterms:W3CDTF">2015-11-29T03:50:12Z</dcterms:created>
  <dcterms:modified xsi:type="dcterms:W3CDTF">2015-11-29T23:06:58Z</dcterms:modified>
</cp:coreProperties>
</file>