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EAC7-D604-4849-9358-4F12B4AC36F8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6A8D8-12AD-44F6-B1A8-514AE36D67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For organisations to develop cultures of participation  they need to</a:t>
            </a:r>
            <a:r>
              <a:rPr lang="en-GB" sz="1200" baseline="0" dirty="0" smtClean="0"/>
              <a:t> change some of the ways they work – </a:t>
            </a:r>
            <a:r>
              <a:rPr lang="en-GB" sz="1200" baseline="0" dirty="0" err="1" smtClean="0"/>
              <a:t>eg</a:t>
            </a:r>
            <a:r>
              <a:rPr lang="en-GB" sz="1200" baseline="0" dirty="0" smtClean="0"/>
              <a:t>: structures systems, staff need to have the right skills and knowledge etc.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This model (NYA) based on the 7 s model of organisational standards. 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Provides a useful f</a:t>
            </a:r>
            <a:r>
              <a:rPr lang="en-GB" sz="1200" dirty="0" smtClean="0"/>
              <a:t>ramework</a:t>
            </a:r>
            <a:r>
              <a:rPr lang="en-GB" sz="1200" baseline="0" dirty="0" smtClean="0"/>
              <a:t> of</a:t>
            </a:r>
            <a:r>
              <a:rPr lang="en-GB" sz="1200" dirty="0" smtClean="0"/>
              <a:t> standards against which to monitor</a:t>
            </a:r>
            <a:r>
              <a:rPr lang="en-GB" sz="1200" baseline="0" dirty="0" smtClean="0"/>
              <a:t> organisational change </a:t>
            </a:r>
          </a:p>
          <a:p>
            <a:endParaRPr lang="en-GB" sz="1200" baseline="0" dirty="0" smtClean="0"/>
          </a:p>
          <a:p>
            <a:r>
              <a:rPr lang="en-GB" sz="1200" dirty="0" smtClean="0"/>
              <a:t>Key to developing</a:t>
            </a:r>
            <a:r>
              <a:rPr lang="en-GB" sz="1200" baseline="0" dirty="0" smtClean="0"/>
              <a:t> a culture of participation </a:t>
            </a:r>
            <a:r>
              <a:rPr lang="en-GB" sz="1200" dirty="0" smtClean="0"/>
              <a:t>.. but key to all these standards is a culture of </a:t>
            </a:r>
            <a:r>
              <a:rPr lang="en-GB" sz="1200" b="1" dirty="0" smtClean="0"/>
              <a:t>shared values </a:t>
            </a:r>
            <a:r>
              <a:rPr lang="en-GB" sz="1200" dirty="0" smtClean="0"/>
              <a:t>about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39F5B-635D-4C1B-A721-B443830AD02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87E5-D016-42F7-9957-08BA625F6CC1}" type="datetimeFigureOut">
              <a:rPr lang="en-GB" smtClean="0"/>
              <a:pPr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E746-1AFD-412C-AA9F-1503D25E1A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a.org.uk/quality/hear-by-righ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02433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PEER - Participation and Empowerment Experiences with Roma young people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WS4 - Briefing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Barcelona Project Meeting</a:t>
            </a:r>
          </a:p>
          <a:p>
            <a:r>
              <a:rPr lang="en-GB" dirty="0" smtClean="0"/>
              <a:t>Nov 29-Dec 1</a:t>
            </a:r>
            <a:r>
              <a:rPr lang="en-GB" baseline="30000" dirty="0" smtClean="0"/>
              <a:t>st</a:t>
            </a:r>
            <a:r>
              <a:rPr lang="en-GB" dirty="0" smtClean="0"/>
              <a:t> 2015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What we have to do?</a:t>
            </a:r>
            <a:r>
              <a:rPr lang="en-GB" dirty="0" smtClean="0"/>
              <a:t> 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Work </a:t>
            </a:r>
            <a:r>
              <a:rPr lang="en-GB" dirty="0"/>
              <a:t>with 3 Roma young people’s groups in each </a:t>
            </a:r>
            <a:r>
              <a:rPr lang="en-GB" dirty="0" smtClean="0"/>
              <a:t>country</a:t>
            </a:r>
          </a:p>
          <a:p>
            <a:pPr>
              <a:buNone/>
            </a:pPr>
            <a:endParaRPr lang="en-GB" sz="1200" dirty="0"/>
          </a:p>
          <a:p>
            <a:r>
              <a:rPr lang="en-GB" dirty="0"/>
              <a:t>Each group meets 12 times (keep record of meetings, attendance </a:t>
            </a:r>
            <a:r>
              <a:rPr lang="en-GB" dirty="0" smtClean="0"/>
              <a:t>forms, </a:t>
            </a:r>
            <a:r>
              <a:rPr lang="en-GB" dirty="0"/>
              <a:t>activities, learning etc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/>
              <a:t>Evaluate participants experiences -&gt; evaluation report </a:t>
            </a:r>
            <a:endParaRPr lang="en-GB" dirty="0" smtClean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- experiences/perspectives  </a:t>
            </a:r>
            <a:r>
              <a:rPr lang="en-GB" dirty="0"/>
              <a:t>of young Roma about what </a:t>
            </a:r>
            <a:r>
              <a:rPr lang="en-GB" dirty="0" smtClean="0"/>
              <a:t>	helps/hinders </a:t>
            </a:r>
            <a:r>
              <a:rPr lang="en-GB" dirty="0"/>
              <a:t>participation</a:t>
            </a:r>
          </a:p>
          <a:p>
            <a:pPr>
              <a:buNone/>
            </a:pPr>
            <a:r>
              <a:rPr lang="en-GB" dirty="0" smtClean="0"/>
              <a:t>		- evidence </a:t>
            </a:r>
            <a:r>
              <a:rPr lang="en-GB" dirty="0"/>
              <a:t>of impact/stories of change (</a:t>
            </a:r>
            <a:r>
              <a:rPr lang="en-GB" dirty="0" smtClean="0"/>
              <a:t>where 	possible)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/>
              <a:t>Ongoing sharing on web </a:t>
            </a:r>
            <a:r>
              <a:rPr lang="en-GB" dirty="0" smtClean="0"/>
              <a:t>platform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/>
              <a:t>Guidance on supporting young Roma participation for Participatory practice guide – each group to contribute key aspects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	How </a:t>
            </a:r>
            <a:r>
              <a:rPr lang="en-GB" b="1" dirty="0"/>
              <a:t>does this fit with where you are in your work now with young Roma?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Discussion </a:t>
            </a:r>
            <a:r>
              <a:rPr lang="en-GB" dirty="0"/>
              <a:t>in country teams – thinking through your plans for </a:t>
            </a:r>
            <a:r>
              <a:rPr lang="en-GB" dirty="0" smtClean="0"/>
              <a:t>WS4 (20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&gt; Issues </a:t>
            </a:r>
            <a:r>
              <a:rPr lang="en-GB" dirty="0"/>
              <a:t>and questions arising?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Deliverables and timetable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/>
              <a:t>COUNTRY </a:t>
            </a:r>
            <a:r>
              <a:rPr lang="en-GB" b="1" dirty="0"/>
              <a:t>TEAMS			</a:t>
            </a:r>
            <a:r>
              <a:rPr lang="en-GB" b="1" dirty="0" smtClean="0"/>
              <a:t>WHOLE </a:t>
            </a:r>
            <a:r>
              <a:rPr lang="en-GB" b="1" dirty="0"/>
              <a:t>PROJECT</a:t>
            </a:r>
            <a:endParaRPr lang="en-GB" dirty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2800" dirty="0" smtClean="0"/>
              <a:t>Protocols </a:t>
            </a:r>
            <a:r>
              <a:rPr lang="en-GB" sz="2800" dirty="0"/>
              <a:t>of new AR activities????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2800" dirty="0" smtClean="0"/>
              <a:t>Work </a:t>
            </a:r>
            <a:r>
              <a:rPr lang="en-GB" sz="2800" dirty="0"/>
              <a:t>with 3 groups (M13-22)</a:t>
            </a:r>
          </a:p>
          <a:p>
            <a:pPr>
              <a:buNone/>
            </a:pPr>
            <a:endParaRPr lang="en-GB" sz="1300" dirty="0" smtClean="0"/>
          </a:p>
          <a:p>
            <a:pPr>
              <a:buNone/>
            </a:pPr>
            <a:r>
              <a:rPr lang="en-GB" sz="2800" dirty="0" smtClean="0"/>
              <a:t>Evaluation </a:t>
            </a:r>
            <a:r>
              <a:rPr lang="en-GB" sz="2800" dirty="0"/>
              <a:t>reports (M 22??)		</a:t>
            </a:r>
            <a:r>
              <a:rPr lang="en-GB" sz="2800" dirty="0" smtClean="0"/>
              <a:t>Combined Evaluation 						Report </a:t>
            </a:r>
            <a:r>
              <a:rPr lang="en-GB" sz="2800" dirty="0"/>
              <a:t>(M24)</a:t>
            </a:r>
          </a:p>
          <a:p>
            <a:pPr>
              <a:buNone/>
            </a:pPr>
            <a:r>
              <a:rPr lang="en-GB" sz="2800" dirty="0"/>
              <a:t>Attendance forms (ongoing)	</a:t>
            </a:r>
          </a:p>
          <a:p>
            <a:pPr>
              <a:buNone/>
            </a:pPr>
            <a:endParaRPr lang="en-GB" sz="1300" dirty="0" smtClean="0"/>
          </a:p>
          <a:p>
            <a:pPr>
              <a:buNone/>
            </a:pPr>
            <a:r>
              <a:rPr lang="en-GB" sz="2800" dirty="0" smtClean="0"/>
              <a:t>Sharing </a:t>
            </a:r>
            <a:r>
              <a:rPr lang="en-GB" sz="2800" dirty="0"/>
              <a:t>on web platform (ongoing</a:t>
            </a:r>
            <a:r>
              <a:rPr lang="en-GB" sz="2800" dirty="0" smtClean="0"/>
              <a:t>) </a:t>
            </a:r>
          </a:p>
          <a:p>
            <a:pPr>
              <a:buNone/>
            </a:pPr>
            <a:r>
              <a:rPr lang="en-GB" sz="2800" dirty="0"/>
              <a:t>	</a:t>
            </a:r>
            <a:r>
              <a:rPr lang="en-GB" sz="2800" dirty="0" smtClean="0"/>
              <a:t>[</a:t>
            </a:r>
            <a:r>
              <a:rPr lang="en-GB" sz="2800" dirty="0"/>
              <a:t>Multi media data on </a:t>
            </a:r>
            <a:r>
              <a:rPr lang="en-GB" sz="2800" dirty="0" smtClean="0"/>
              <a:t>barriers</a:t>
            </a:r>
          </a:p>
          <a:p>
            <a:pPr>
              <a:buNone/>
            </a:pPr>
            <a:r>
              <a:rPr lang="en-GB" sz="2800" dirty="0"/>
              <a:t>	</a:t>
            </a:r>
            <a:r>
              <a:rPr lang="en-GB" sz="2800" dirty="0" smtClean="0"/>
              <a:t>&amp; successes</a:t>
            </a:r>
            <a:r>
              <a:rPr lang="en-GB" sz="2800" dirty="0"/>
              <a:t>]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2800" dirty="0" smtClean="0"/>
              <a:t>Learning : participatory practice		Participatory practice guide</a:t>
            </a:r>
          </a:p>
          <a:p>
            <a:pPr>
              <a:buNone/>
            </a:pPr>
            <a:r>
              <a:rPr lang="en-GB" sz="2800" dirty="0" smtClean="0"/>
              <a:t>with young Roma (M21) 				(M24)</a:t>
            </a:r>
          </a:p>
          <a:p>
            <a:pPr>
              <a:buNone/>
            </a:pPr>
            <a:r>
              <a:rPr lang="en-GB" sz="2800" dirty="0"/>
              <a:t>		</a:t>
            </a:r>
            <a:r>
              <a:rPr lang="en-GB" sz="2800" b="1" dirty="0"/>
              <a:t>		</a:t>
            </a:r>
            <a:endParaRPr lang="en-GB" sz="2800" dirty="0"/>
          </a:p>
          <a:p>
            <a:pPr>
              <a:buNone/>
            </a:pPr>
            <a:r>
              <a:rPr lang="en-GB" sz="2800" b="1" dirty="0"/>
              <a:t> </a:t>
            </a:r>
            <a:endParaRPr lang="en-GB" sz="28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Further q</a:t>
            </a:r>
            <a:r>
              <a:rPr lang="en-GB" b="1" dirty="0" smtClean="0"/>
              <a:t>uestions or queries?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Good luck</a:t>
            </a:r>
          </a:p>
          <a:p>
            <a:endParaRPr lang="en-GB" dirty="0"/>
          </a:p>
          <a:p>
            <a:pPr lvl="1"/>
            <a:r>
              <a:rPr lang="en-GB" sz="3200" dirty="0" smtClean="0"/>
              <a:t>Have fun</a:t>
            </a:r>
          </a:p>
          <a:p>
            <a:pPr lvl="1"/>
            <a:endParaRPr lang="en-GB" sz="3200" dirty="0"/>
          </a:p>
          <a:p>
            <a:pPr lvl="4"/>
            <a:r>
              <a:rPr lang="en-GB" sz="3200" dirty="0" smtClean="0"/>
              <a:t>Take risks</a:t>
            </a:r>
          </a:p>
          <a:p>
            <a:pPr lvl="4">
              <a:buNone/>
            </a:pPr>
            <a:endParaRPr lang="en-GB" dirty="0" smtClean="0"/>
          </a:p>
          <a:p>
            <a:pPr lvl="6"/>
            <a:r>
              <a:rPr lang="en-GB" sz="3200" dirty="0" smtClean="0"/>
              <a:t>Learn from the experience </a:t>
            </a:r>
            <a:endParaRPr lang="en-GB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WS4 into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Year </a:t>
            </a:r>
            <a:r>
              <a:rPr lang="en-GB" dirty="0" smtClean="0"/>
              <a:t>1:	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>
                <a:latin typeface="Arial"/>
                <a:cs typeface="Arial"/>
              </a:rPr>
              <a:t>» </a:t>
            </a:r>
            <a:r>
              <a:rPr lang="en-GB" dirty="0" smtClean="0"/>
              <a:t>Developed </a:t>
            </a:r>
            <a:r>
              <a:rPr lang="en-GB" dirty="0"/>
              <a:t>training </a:t>
            </a:r>
            <a:r>
              <a:rPr lang="en-GB" dirty="0" smtClean="0"/>
              <a:t>manual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>
                <a:latin typeface="Arial"/>
                <a:cs typeface="Arial"/>
              </a:rPr>
              <a:t>» </a:t>
            </a:r>
            <a:r>
              <a:rPr lang="en-GB" dirty="0" smtClean="0"/>
              <a:t>Delivered </a:t>
            </a:r>
            <a:r>
              <a:rPr lang="en-GB" dirty="0"/>
              <a:t>training to advocates / youth </a:t>
            </a:r>
            <a:r>
              <a:rPr lang="en-GB" dirty="0" smtClean="0"/>
              <a:t>leaders etc</a:t>
            </a:r>
            <a:r>
              <a:rPr lang="en-GB" dirty="0"/>
              <a:t>. </a:t>
            </a:r>
            <a:r>
              <a:rPr lang="en-GB" dirty="0" smtClean="0"/>
              <a:t>(training </a:t>
            </a:r>
            <a:r>
              <a:rPr lang="en-GB" dirty="0"/>
              <a:t>trainers)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Arial"/>
                <a:cs typeface="Arial"/>
              </a:rPr>
              <a:t> » </a:t>
            </a:r>
            <a:r>
              <a:rPr lang="en-GB" dirty="0" smtClean="0"/>
              <a:t>Advocates </a:t>
            </a:r>
            <a:r>
              <a:rPr lang="en-GB" dirty="0"/>
              <a:t>working with young Roma (Trainees) to build capacity (3 groups x 6 </a:t>
            </a:r>
            <a:r>
              <a:rPr lang="en-GB" dirty="0" err="1"/>
              <a:t>mtgs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Arial"/>
                <a:cs typeface="Arial"/>
              </a:rPr>
              <a:t> » </a:t>
            </a:r>
            <a:r>
              <a:rPr lang="en-GB" dirty="0" smtClean="0"/>
              <a:t>Young </a:t>
            </a:r>
            <a:r>
              <a:rPr lang="en-GB" dirty="0"/>
              <a:t>Roma undertake initial participation projects </a:t>
            </a:r>
          </a:p>
          <a:p>
            <a:pPr lvl="0">
              <a:buNone/>
            </a:pPr>
            <a:r>
              <a:rPr lang="en-GB" dirty="0" smtClean="0"/>
              <a:t>		- Identify </a:t>
            </a:r>
            <a:r>
              <a:rPr lang="en-GB" dirty="0"/>
              <a:t>issues of concern/evaluate participation </a:t>
            </a:r>
            <a:r>
              <a:rPr lang="en-GB" dirty="0" smtClean="0"/>
              <a:t>	locally/identify </a:t>
            </a:r>
            <a:r>
              <a:rPr lang="en-GB" dirty="0"/>
              <a:t>current challenges to participation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Arial"/>
                <a:cs typeface="Arial"/>
              </a:rPr>
              <a:t> » O</a:t>
            </a:r>
            <a:r>
              <a:rPr lang="en-GB" dirty="0" smtClean="0"/>
              <a:t>ngoing </a:t>
            </a:r>
            <a:r>
              <a:rPr lang="en-GB" dirty="0"/>
              <a:t>evaluation and learning (about what works </a:t>
            </a:r>
            <a:r>
              <a:rPr lang="en-GB" dirty="0" smtClean="0"/>
              <a:t>	with </a:t>
            </a:r>
            <a:r>
              <a:rPr lang="en-GB" dirty="0"/>
              <a:t>participation &amp; with training)</a:t>
            </a:r>
          </a:p>
          <a:p>
            <a:pPr>
              <a:buNone/>
            </a:pPr>
            <a:r>
              <a:rPr lang="en-GB" dirty="0" smtClean="0"/>
              <a:t>Year 2:</a:t>
            </a:r>
          </a:p>
          <a:p>
            <a:pPr>
              <a:buNone/>
            </a:pPr>
            <a:r>
              <a:rPr lang="en-GB" dirty="0"/>
              <a:t>	... Further action inquiry...-&gt; </a:t>
            </a:r>
            <a:r>
              <a:rPr lang="en-GB" dirty="0" smtClean="0"/>
              <a:t>WS4, + WS2 &amp; WS3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/>
          <a:lstStyle/>
          <a:p>
            <a:r>
              <a:rPr lang="en-GB" dirty="0" smtClean="0"/>
              <a:t>What is WS4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400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/>
              <a:t>Embedding action learning and change -&gt; </a:t>
            </a:r>
            <a:r>
              <a:rPr lang="en-GB" sz="1600" dirty="0" smtClean="0"/>
              <a:t>	</a:t>
            </a:r>
            <a:endParaRPr lang="en-GB" sz="1600" dirty="0"/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r>
              <a:rPr lang="en-GB" sz="1600" b="1" dirty="0" smtClean="0"/>
              <a:t>	WS4 is about taking steps to consolidate and sustain participation ... by: ...?</a:t>
            </a:r>
            <a:endParaRPr lang="en-GB" sz="1600" dirty="0" smtClean="0"/>
          </a:p>
          <a:p>
            <a:pPr>
              <a:buNone/>
            </a:pPr>
            <a:endParaRPr lang="en-GB" sz="900" dirty="0"/>
          </a:p>
          <a:p>
            <a:pPr>
              <a:buNone/>
            </a:pPr>
            <a:r>
              <a:rPr lang="en-GB" sz="1600" dirty="0" smtClean="0"/>
              <a:t>Building on learning so far to inform further action inquiry: </a:t>
            </a:r>
          </a:p>
          <a:p>
            <a:pPr>
              <a:buNone/>
            </a:pPr>
            <a:r>
              <a:rPr lang="en-GB" sz="1600" dirty="0"/>
              <a:t>	</a:t>
            </a:r>
            <a:r>
              <a:rPr lang="en-GB" sz="1600" dirty="0" smtClean="0"/>
              <a:t>- How can we enhance </a:t>
            </a:r>
            <a:r>
              <a:rPr lang="en-GB" sz="1600" dirty="0"/>
              <a:t>the participation and empowerment of young </a:t>
            </a:r>
            <a:r>
              <a:rPr lang="en-GB" sz="1600" dirty="0" smtClean="0"/>
              <a:t>Roma?</a:t>
            </a:r>
          </a:p>
          <a:p>
            <a:pPr>
              <a:buNone/>
            </a:pPr>
            <a:endParaRPr lang="en-GB" sz="900" dirty="0"/>
          </a:p>
          <a:p>
            <a:pPr>
              <a:buNone/>
            </a:pPr>
            <a:r>
              <a:rPr lang="en-GB" sz="1600" dirty="0" smtClean="0"/>
              <a:t>Involving: ...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Developing </a:t>
            </a:r>
            <a:r>
              <a:rPr lang="en-GB" sz="1600" dirty="0"/>
              <a:t>a deeper understanding of the challenges </a:t>
            </a:r>
            <a:endParaRPr lang="en-GB" sz="1600" dirty="0" smtClean="0"/>
          </a:p>
          <a:p>
            <a:pPr>
              <a:buNone/>
            </a:pPr>
            <a:r>
              <a:rPr lang="en-GB" sz="1600" dirty="0"/>
              <a:t>	</a:t>
            </a:r>
            <a:r>
              <a:rPr lang="en-GB" sz="1600" dirty="0" smtClean="0"/>
              <a:t>and </a:t>
            </a:r>
            <a:r>
              <a:rPr lang="en-GB" sz="1600" dirty="0"/>
              <a:t>how to overcome </a:t>
            </a:r>
            <a:r>
              <a:rPr lang="en-GB" sz="1600" dirty="0" smtClean="0"/>
              <a:t>these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Improve </a:t>
            </a:r>
            <a:r>
              <a:rPr lang="en-GB" sz="1600" dirty="0"/>
              <a:t>practices affecting participation and inclusion of young </a:t>
            </a:r>
            <a:r>
              <a:rPr lang="en-GB" sz="1600" dirty="0" smtClean="0"/>
              <a:t>Roma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Continue </a:t>
            </a:r>
            <a:r>
              <a:rPr lang="en-GB" sz="1600" dirty="0"/>
              <a:t>building capacity amongst young </a:t>
            </a:r>
            <a:r>
              <a:rPr lang="en-GB" sz="1600" dirty="0" smtClean="0"/>
              <a:t>Roma</a:t>
            </a:r>
          </a:p>
          <a:p>
            <a:pPr>
              <a:buNone/>
            </a:pPr>
            <a:r>
              <a:rPr lang="en-GB" sz="1600" dirty="0" smtClean="0"/>
              <a:t>... also in local systems (local governance, schools,  community)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Using </a:t>
            </a:r>
            <a:r>
              <a:rPr lang="en-GB" sz="1600" dirty="0"/>
              <a:t>learning to develop local systems and practices to enable (and embed) Roma participation </a:t>
            </a:r>
            <a:r>
              <a:rPr lang="en-GB" sz="1600" dirty="0" smtClean="0"/>
              <a:t> </a:t>
            </a:r>
          </a:p>
          <a:p>
            <a:pPr>
              <a:buNone/>
            </a:pPr>
            <a:endParaRPr lang="en-GB" sz="900" dirty="0"/>
          </a:p>
          <a:p>
            <a:pPr>
              <a:buNone/>
            </a:pPr>
            <a:r>
              <a:rPr lang="en-GB" sz="1600" dirty="0" smtClean="0"/>
              <a:t>NB: Not </a:t>
            </a:r>
            <a:r>
              <a:rPr lang="en-GB" sz="1600" dirty="0"/>
              <a:t>just identifying issues but working with young people </a:t>
            </a:r>
            <a:r>
              <a:rPr lang="en-GB" sz="1600" dirty="0" smtClean="0"/>
              <a:t>to explore how to enhance </a:t>
            </a:r>
            <a:r>
              <a:rPr lang="en-GB" sz="1600" dirty="0"/>
              <a:t>their </a:t>
            </a:r>
            <a:r>
              <a:rPr lang="en-GB" sz="1600" dirty="0" smtClean="0"/>
              <a:t>participation </a:t>
            </a:r>
            <a:endParaRPr lang="en-GB" sz="1600" dirty="0"/>
          </a:p>
        </p:txBody>
      </p:sp>
      <p:pic>
        <p:nvPicPr>
          <p:cNvPr id="6" name="Picture 5" descr="F:\bg pics\IMG_0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112474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21350" y="4005064"/>
          <a:ext cx="3222650" cy="232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168501" imgH="3024762" progId="">
                  <p:embed/>
                </p:oleObj>
              </mc:Choice>
              <mc:Fallback>
                <p:oleObj r:id="rId4" imgW="4168501" imgH="302476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50" y="4005064"/>
                        <a:ext cx="3222650" cy="2329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What does ‘embedding’ participation mean?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Permanent </a:t>
            </a:r>
            <a:r>
              <a:rPr lang="en-GB" dirty="0"/>
              <a:t>feature rather than one off </a:t>
            </a:r>
            <a:r>
              <a:rPr lang="en-GB" dirty="0" smtClean="0"/>
              <a:t>project</a:t>
            </a:r>
          </a:p>
          <a:p>
            <a:pPr>
              <a:buNone/>
            </a:pPr>
            <a:endParaRPr lang="en-GB" sz="1200" dirty="0"/>
          </a:p>
          <a:p>
            <a:r>
              <a:rPr lang="en-GB" dirty="0" smtClean="0"/>
              <a:t>Establishing </a:t>
            </a:r>
            <a:r>
              <a:rPr lang="en-GB" dirty="0"/>
              <a:t>opportunities, systems and </a:t>
            </a:r>
            <a:r>
              <a:rPr lang="en-GB" dirty="0" smtClean="0"/>
              <a:t>structures</a:t>
            </a:r>
          </a:p>
          <a:p>
            <a:pPr>
              <a:buNone/>
            </a:pPr>
            <a:endParaRPr lang="en-GB" sz="1200" dirty="0"/>
          </a:p>
          <a:p>
            <a:r>
              <a:rPr lang="en-GB" dirty="0"/>
              <a:t>Effective practices (ways of working – how young people are involved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/>
              <a:t>What types of participation? – having a say or joint learning and decision-making</a:t>
            </a:r>
          </a:p>
          <a:p>
            <a:pPr>
              <a:buNone/>
            </a:pPr>
            <a:r>
              <a:rPr lang="en-GB" dirty="0" smtClean="0"/>
              <a:t>		(</a:t>
            </a:r>
            <a:r>
              <a:rPr lang="en-GB" dirty="0"/>
              <a:t>Consultation, Collaboration, Child-led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 smtClean="0"/>
              <a:t>Culture </a:t>
            </a:r>
            <a:r>
              <a:rPr lang="en-GB" dirty="0"/>
              <a:t>and values (attitudes to participation as well as to </a:t>
            </a:r>
            <a:r>
              <a:rPr lang="en-GB" dirty="0" smtClean="0"/>
              <a:t>Roma)</a:t>
            </a:r>
          </a:p>
          <a:p>
            <a:pPr>
              <a:buNone/>
            </a:pPr>
            <a:endParaRPr lang="en-GB" sz="1300" dirty="0"/>
          </a:p>
          <a:p>
            <a:r>
              <a:rPr lang="en-GB" dirty="0" smtClean="0"/>
              <a:t>Monitoring </a:t>
            </a:r>
            <a:r>
              <a:rPr lang="en-GB" dirty="0"/>
              <a:t>and evaluating - ongoing learning and change (people &amp; systems)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‘Hear by Right’ </a:t>
            </a:r>
            <a:r>
              <a:rPr lang="en-GB" sz="2000" dirty="0" smtClean="0"/>
              <a:t>model – provides a useful framework for organisational </a:t>
            </a:r>
            <a:r>
              <a:rPr lang="en-GB" sz="2000" b="1" dirty="0" smtClean="0"/>
              <a:t>participation standards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 </a:t>
            </a:r>
          </a:p>
          <a:p>
            <a:pPr eaLnBrk="1" hangingPunct="1">
              <a:buNone/>
            </a:pPr>
            <a:endParaRPr lang="en-GB" dirty="0" smtClean="0"/>
          </a:p>
        </p:txBody>
      </p:sp>
      <p:pic>
        <p:nvPicPr>
          <p:cNvPr id="50179" name="Picture 2" descr="Seven S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53228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56176" y="1988840"/>
            <a:ext cx="290335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Participation needs to </a:t>
            </a:r>
          </a:p>
          <a:p>
            <a:r>
              <a:rPr lang="en-GB" dirty="0" smtClean="0"/>
              <a:t>involve everybody not just </a:t>
            </a:r>
          </a:p>
          <a:p>
            <a:r>
              <a:rPr lang="en-GB" dirty="0" smtClean="0"/>
              <a:t>one advocate</a:t>
            </a:r>
          </a:p>
          <a:p>
            <a:endParaRPr lang="en-GB" dirty="0" smtClean="0"/>
          </a:p>
          <a:p>
            <a:r>
              <a:rPr lang="en-GB" dirty="0" smtClean="0"/>
              <a:t>But .. is important to have </a:t>
            </a:r>
          </a:p>
          <a:p>
            <a:r>
              <a:rPr lang="en-GB" dirty="0" smtClean="0"/>
              <a:t>Participation Champions: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In practice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in policy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99992" y="1196752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</a:t>
            </a:r>
            <a:r>
              <a:rPr lang="en-GB" dirty="0" smtClean="0">
                <a:hlinkClick r:id="rId4"/>
              </a:rPr>
              <a:t>www.nya.org.uk/quality/hear-by-right/</a:t>
            </a:r>
            <a:r>
              <a:rPr lang="en-GB" dirty="0" smtClean="0"/>
              <a:t>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Barnardo’s</a:t>
            </a:r>
            <a:r>
              <a:rPr lang="en-GB" dirty="0" smtClean="0"/>
              <a:t> </a:t>
            </a:r>
            <a:r>
              <a:rPr lang="en-GB" dirty="0"/>
              <a:t>whole system model</a:t>
            </a:r>
            <a:r>
              <a:rPr lang="en-GB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t="35125" r="4037" b="29751"/>
          <a:stretch/>
        </p:blipFill>
        <p:spPr bwMode="auto">
          <a:xfrm>
            <a:off x="251520" y="1340768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WS4 - Aims and objectives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To </a:t>
            </a:r>
            <a:r>
              <a:rPr lang="en-GB" dirty="0"/>
              <a:t>extend and support action inquiry with 3 groups of young Roma </a:t>
            </a:r>
          </a:p>
          <a:p>
            <a:r>
              <a:rPr lang="en-GB" dirty="0"/>
              <a:t>Deepen understanding of issues affecting young Roma participation and empowerment and strategies for responding to these</a:t>
            </a:r>
          </a:p>
          <a:p>
            <a:r>
              <a:rPr lang="en-GB" dirty="0"/>
              <a:t>To explore what changes might be possible to enhance the participation and empowerment of young Roma</a:t>
            </a:r>
          </a:p>
          <a:p>
            <a:r>
              <a:rPr lang="en-GB" dirty="0"/>
              <a:t>Achieve real time changes for supporting Roma participation??</a:t>
            </a:r>
          </a:p>
          <a:p>
            <a:r>
              <a:rPr lang="en-GB" dirty="0"/>
              <a:t>Learn from experience to inform development of participatory practice guide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What might the process look like?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b="1" dirty="0" smtClean="0"/>
              <a:t>Example:</a:t>
            </a:r>
          </a:p>
          <a:p>
            <a:r>
              <a:rPr lang="en-GB" sz="3800" dirty="0" smtClean="0"/>
              <a:t>Meet </a:t>
            </a:r>
            <a:r>
              <a:rPr lang="en-GB" sz="3800" dirty="0"/>
              <a:t>with young Roma, reflect on participation experiences/inquiry into issues and decide on one issue to pursue further</a:t>
            </a:r>
          </a:p>
          <a:p>
            <a:r>
              <a:rPr lang="en-GB" sz="3800" dirty="0"/>
              <a:t>Issue might be about young Roma interests not represented in local municipality </a:t>
            </a:r>
          </a:p>
          <a:p>
            <a:r>
              <a:rPr lang="en-GB" sz="3800" dirty="0"/>
              <a:t>Young Roma </a:t>
            </a:r>
            <a:r>
              <a:rPr lang="en-GB" sz="3800" dirty="0" smtClean="0"/>
              <a:t>spend </a:t>
            </a:r>
            <a:r>
              <a:rPr lang="en-GB" sz="3800" dirty="0"/>
              <a:t>some sessions exploring together what </a:t>
            </a:r>
            <a:r>
              <a:rPr lang="en-GB" sz="3800" dirty="0" smtClean="0"/>
              <a:t>is </a:t>
            </a:r>
            <a:r>
              <a:rPr lang="en-GB" sz="3800" dirty="0"/>
              <a:t>stopping their </a:t>
            </a:r>
            <a:r>
              <a:rPr lang="en-GB" sz="3800" dirty="0" smtClean="0"/>
              <a:t>participation, </a:t>
            </a:r>
            <a:r>
              <a:rPr lang="en-GB" sz="3800" dirty="0"/>
              <a:t>then thinking about how to change </a:t>
            </a:r>
            <a:r>
              <a:rPr lang="en-GB" sz="3800" dirty="0" smtClean="0"/>
              <a:t>that .. What needs to happen (e.g. systems/practices) to </a:t>
            </a:r>
            <a:r>
              <a:rPr lang="en-GB" sz="3800" dirty="0"/>
              <a:t>support their participation.</a:t>
            </a:r>
          </a:p>
          <a:p>
            <a:r>
              <a:rPr lang="en-GB" sz="3800" dirty="0"/>
              <a:t>Meeting(s</a:t>
            </a:r>
            <a:r>
              <a:rPr lang="en-GB" sz="3800" dirty="0" smtClean="0"/>
              <a:t>)/dialogue with </a:t>
            </a:r>
            <a:r>
              <a:rPr lang="en-GB" sz="3800" dirty="0"/>
              <a:t>professionals – to communicate their concerns and issues and talk </a:t>
            </a:r>
            <a:r>
              <a:rPr lang="en-GB" sz="3800" dirty="0" smtClean="0"/>
              <a:t>together about what changes are possible </a:t>
            </a:r>
            <a:endParaRPr lang="en-GB" sz="3800" dirty="0"/>
          </a:p>
          <a:p>
            <a:r>
              <a:rPr lang="en-GB" sz="3800" dirty="0"/>
              <a:t>Follow up meetings with local officials (supported by workers) to work together to develop modes of participation (including further capacity building </a:t>
            </a:r>
            <a:r>
              <a:rPr lang="en-GB" sz="3800" dirty="0" err="1"/>
              <a:t>eg</a:t>
            </a:r>
            <a:r>
              <a:rPr lang="en-GB" sz="3800" dirty="0"/>
              <a:t>. training professionals)</a:t>
            </a:r>
          </a:p>
          <a:p>
            <a:r>
              <a:rPr lang="en-GB" sz="3800" dirty="0"/>
              <a:t>Establish a forum(?) – may meet once or twice</a:t>
            </a:r>
          </a:p>
          <a:p>
            <a:r>
              <a:rPr lang="en-GB" sz="3800" dirty="0"/>
              <a:t>Young Roma reflect on how successful that was</a:t>
            </a:r>
            <a:r>
              <a:rPr lang="en-GB" sz="3800" dirty="0" smtClean="0"/>
              <a:t>. ...draw out learning</a:t>
            </a:r>
            <a:endParaRPr lang="en-GB" sz="3800" dirty="0"/>
          </a:p>
          <a:p>
            <a:r>
              <a:rPr lang="en-GB" sz="3800" dirty="0"/>
              <a:t>NB: Importance of recording ongoing evaluation/learning</a:t>
            </a:r>
          </a:p>
          <a:p>
            <a:endParaRPr lang="en-GB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690864" cy="550547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But </a:t>
            </a:r>
            <a:r>
              <a:rPr lang="en-GB" dirty="0" smtClean="0"/>
              <a:t>... participation </a:t>
            </a:r>
            <a:r>
              <a:rPr lang="en-GB" dirty="0"/>
              <a:t>not just about having a say ... is also about young Roma having more influence over matters that affect their lives </a:t>
            </a:r>
            <a:r>
              <a:rPr lang="en-GB" dirty="0" smtClean="0"/>
              <a:t>.. (heightened sense of agency) ... </a:t>
            </a:r>
            <a:r>
              <a:rPr lang="en-GB" dirty="0"/>
              <a:t>responding to their own marginalisation </a:t>
            </a:r>
            <a:r>
              <a:rPr lang="en-GB" dirty="0" smtClean="0"/>
              <a:t>e.g. </a:t>
            </a:r>
            <a:r>
              <a:rPr lang="en-GB" dirty="0"/>
              <a:t>Roma girls taking control over their lives. 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&gt; </a:t>
            </a:r>
            <a:r>
              <a:rPr lang="en-GB" dirty="0"/>
              <a:t>implications for </a:t>
            </a:r>
            <a:r>
              <a:rPr lang="en-GB" dirty="0" smtClean="0"/>
              <a:t> challenging norms and customs: dialogue with adult community members??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&gt; support for </a:t>
            </a:r>
            <a:r>
              <a:rPr lang="en-GB" dirty="0"/>
              <a:t>continuing </a:t>
            </a:r>
            <a:r>
              <a:rPr lang="en-GB" dirty="0" smtClean="0"/>
              <a:t>in education </a:t>
            </a:r>
            <a:r>
              <a:rPr lang="en-GB" dirty="0"/>
              <a:t>beyond primary level.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&gt; campaign </a:t>
            </a:r>
            <a:r>
              <a:rPr lang="en-GB" dirty="0"/>
              <a:t>to challenge prejudice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Need to be realistic within time available!! </a:t>
            </a:r>
          </a:p>
          <a:p>
            <a:endParaRPr lang="en-GB" dirty="0"/>
          </a:p>
        </p:txBody>
      </p:sp>
      <p:pic>
        <p:nvPicPr>
          <p:cNvPr id="4" name="Picture 3" descr="F:\bg pics\IMG_0861.JPG"/>
          <p:cNvPicPr/>
          <p:nvPr/>
        </p:nvPicPr>
        <p:blipFill>
          <a:blip r:embed="rId2" cstate="print">
            <a:lum bright="10000" contrast="20000"/>
          </a:blip>
          <a:srcRect l="13129" r="8925" b="22857"/>
          <a:stretch>
            <a:fillRect/>
          </a:stretch>
        </p:blipFill>
        <p:spPr bwMode="auto">
          <a:xfrm>
            <a:off x="5076056" y="476672"/>
            <a:ext cx="4067944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502</Words>
  <Application>Microsoft Office PowerPoint</Application>
  <PresentationFormat>On-screen Show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PEER - Participation and Empowerment Experiences with Roma young people  WS4 - Briefing</vt:lpstr>
      <vt:lpstr>Putting WS4 into context</vt:lpstr>
      <vt:lpstr>What is WS4 about?</vt:lpstr>
      <vt:lpstr>What does ‘embedding’ participation mean?</vt:lpstr>
      <vt:lpstr> ‘Hear by Right’ model – provides a useful framework for organisational participation standards  </vt:lpstr>
      <vt:lpstr> Barnardo’s whole system model  </vt:lpstr>
      <vt:lpstr> WS4 - Aims and objectives </vt:lpstr>
      <vt:lpstr> What might the process look like? </vt:lpstr>
      <vt:lpstr>PowerPoint Presentation</vt:lpstr>
      <vt:lpstr> What we have to do?   </vt:lpstr>
      <vt:lpstr>PowerPoint Presentation</vt:lpstr>
      <vt:lpstr> Deliverables and timetable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- Participation and Empowerment Experiences with Roma young people  WS4 - Briefing</dc:title>
  <dc:creator> </dc:creator>
  <cp:lastModifiedBy>Barry Percy-Smith</cp:lastModifiedBy>
  <cp:revision>8</cp:revision>
  <dcterms:created xsi:type="dcterms:W3CDTF">2015-11-23T11:46:19Z</dcterms:created>
  <dcterms:modified xsi:type="dcterms:W3CDTF">2015-11-26T09:52:28Z</dcterms:modified>
</cp:coreProperties>
</file>