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 varScale="1">
        <p:scale>
          <a:sx n="59" d="100"/>
          <a:sy n="59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2E486-9AF5-4A38-B362-097CE4E620A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F3AD90D3-AE74-44A2-8830-E54CA70F2EC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a-ES" sz="1800" dirty="0" smtClean="0">
              <a:solidFill>
                <a:schemeClr val="tx2"/>
              </a:solidFill>
            </a:rPr>
            <a:t>Jan 2015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a-ES" sz="1800" dirty="0" smtClean="0">
              <a:solidFill>
                <a:schemeClr val="tx2"/>
              </a:solidFill>
            </a:rPr>
            <a:t>Meeting w/ </a:t>
          </a:r>
          <a:r>
            <a:rPr lang="ca-ES" sz="1800" dirty="0" err="1" smtClean="0">
              <a:solidFill>
                <a:schemeClr val="tx2"/>
              </a:solidFill>
            </a:rPr>
            <a:t>NGOs</a:t>
          </a:r>
          <a:endParaRPr lang="ca-ES" sz="1800" dirty="0" smtClean="0">
            <a:solidFill>
              <a:schemeClr val="tx2"/>
            </a:solidFill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a-ES" sz="1800" dirty="0" smtClean="0">
              <a:solidFill>
                <a:schemeClr val="tx2"/>
              </a:solidFill>
            </a:rPr>
            <a:t>WS1-A3</a:t>
          </a:r>
          <a:endParaRPr lang="ca-ES" sz="1800" dirty="0">
            <a:solidFill>
              <a:schemeClr val="tx2"/>
            </a:solidFill>
          </a:endParaRPr>
        </a:p>
      </dgm:t>
    </dgm:pt>
    <dgm:pt modelId="{53539B49-98EB-4C21-B725-9341732696F0}" type="parTrans" cxnId="{58991670-ED9A-49A2-A2AC-49AA54345E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a-ES"/>
        </a:p>
      </dgm:t>
    </dgm:pt>
    <dgm:pt modelId="{18DE45A9-C35C-4F04-8E07-E44BBD417FB2}" type="sibTrans" cxnId="{58991670-ED9A-49A2-A2AC-49AA54345E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a-ES"/>
        </a:p>
      </dgm:t>
    </dgm:pt>
    <dgm:pt modelId="{288E5637-F73F-4CF0-BF38-099C7CF7C61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a-ES" sz="1800" dirty="0" err="1" smtClean="0">
              <a:solidFill>
                <a:srgbClr val="FF0000"/>
              </a:solidFill>
            </a:rPr>
            <a:t>Kick</a:t>
          </a:r>
          <a:r>
            <a:rPr lang="ca-ES" sz="1800" dirty="0" smtClean="0">
              <a:solidFill>
                <a:srgbClr val="FF0000"/>
              </a:solidFill>
            </a:rPr>
            <a:t> off </a:t>
          </a:r>
          <a:r>
            <a:rPr lang="ca-ES" sz="1800" dirty="0" err="1" smtClean="0">
              <a:solidFill>
                <a:srgbClr val="FF0000"/>
              </a:solidFill>
            </a:rPr>
            <a:t>meeting</a:t>
          </a:r>
          <a:endParaRPr lang="ca-ES" sz="1800" dirty="0">
            <a:solidFill>
              <a:srgbClr val="FF0000"/>
            </a:solidFill>
          </a:endParaRPr>
        </a:p>
      </dgm:t>
    </dgm:pt>
    <dgm:pt modelId="{B5517066-1FCD-4268-B10C-49513D03742E}" type="parTrans" cxnId="{3A6C9AA0-0AD9-4440-9835-31973C0E2FE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a-ES"/>
        </a:p>
      </dgm:t>
    </dgm:pt>
    <dgm:pt modelId="{777438AC-B150-48BC-81DD-08C0A075E34C}" type="sibTrans" cxnId="{3A6C9AA0-0AD9-4440-9835-31973C0E2FE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a-ES"/>
        </a:p>
      </dgm:t>
    </dgm:pt>
    <dgm:pt modelId="{435BF7AD-00D9-4D51-BF09-A6BC6BD2D99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a-ES" sz="1800" dirty="0" err="1" smtClean="0">
              <a:solidFill>
                <a:srgbClr val="00B050"/>
              </a:solidFill>
            </a:rPr>
            <a:t>coordination</a:t>
          </a:r>
          <a:r>
            <a:rPr lang="ca-ES" sz="1800" dirty="0" smtClean="0">
              <a:solidFill>
                <a:srgbClr val="00B050"/>
              </a:solidFill>
            </a:rPr>
            <a:t> </a:t>
          </a:r>
          <a:r>
            <a:rPr lang="ca-ES" sz="1800" dirty="0" err="1" smtClean="0">
              <a:solidFill>
                <a:srgbClr val="00B050"/>
              </a:solidFill>
            </a:rPr>
            <a:t>meetings</a:t>
          </a:r>
          <a:r>
            <a:rPr lang="ca-ES" sz="1800" dirty="0" smtClean="0">
              <a:solidFill>
                <a:srgbClr val="00B050"/>
              </a:solidFill>
            </a:rPr>
            <a:t> w/</a:t>
          </a:r>
          <a:r>
            <a:rPr lang="ca-ES" sz="1800" dirty="0" err="1" smtClean="0">
              <a:solidFill>
                <a:srgbClr val="00B050"/>
              </a:solidFill>
            </a:rPr>
            <a:t>NGOs</a:t>
          </a:r>
          <a:endParaRPr lang="ca-ES" sz="1800" dirty="0">
            <a:solidFill>
              <a:srgbClr val="00B050"/>
            </a:solidFill>
          </a:endParaRPr>
        </a:p>
      </dgm:t>
    </dgm:pt>
    <dgm:pt modelId="{482691F8-E31A-44AC-809F-864710E82EE4}" type="parTrans" cxnId="{877666A9-3F25-4660-B71E-AD1D838A77A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a-ES"/>
        </a:p>
      </dgm:t>
    </dgm:pt>
    <dgm:pt modelId="{E6650715-ED38-4CBA-BB68-58A1DF1285F3}" type="sibTrans" cxnId="{877666A9-3F25-4660-B71E-AD1D838A77A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a-ES"/>
        </a:p>
      </dgm:t>
    </dgm:pt>
    <dgm:pt modelId="{623118FF-2782-4212-A211-2A9EAA2E9FAE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a-ES" sz="1800" dirty="0" err="1" smtClean="0">
              <a:solidFill>
                <a:schemeClr val="tx2"/>
              </a:solidFill>
            </a:rPr>
            <a:t>Work</a:t>
          </a:r>
          <a:r>
            <a:rPr lang="ca-ES" sz="1800" dirty="0" smtClean="0">
              <a:solidFill>
                <a:schemeClr val="tx2"/>
              </a:solidFill>
            </a:rPr>
            <a:t> on </a:t>
          </a:r>
          <a:r>
            <a:rPr lang="ca-ES" sz="1800" dirty="0" err="1" smtClean="0">
              <a:solidFill>
                <a:schemeClr val="tx2"/>
              </a:solidFill>
            </a:rPr>
            <a:t>Training</a:t>
          </a:r>
          <a:r>
            <a:rPr lang="ca-ES" sz="1800" dirty="0" smtClean="0">
              <a:solidFill>
                <a:schemeClr val="tx2"/>
              </a:solidFill>
            </a:rPr>
            <a:t> Manual</a:t>
          </a:r>
          <a:endParaRPr lang="ca-ES" sz="1800" dirty="0">
            <a:solidFill>
              <a:schemeClr val="tx2"/>
            </a:solidFill>
          </a:endParaRPr>
        </a:p>
      </dgm:t>
    </dgm:pt>
    <dgm:pt modelId="{95ACCD14-FBC4-466F-A693-C76336EBBF7F}" type="parTrans" cxnId="{43A12689-BA40-4CBA-BC9A-88FC3C5AB2D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a-ES"/>
        </a:p>
      </dgm:t>
    </dgm:pt>
    <dgm:pt modelId="{2FC06E95-DB6D-4784-A94C-0964688CF7B6}" type="sibTrans" cxnId="{43A12689-BA40-4CBA-BC9A-88FC3C5AB2D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a-ES"/>
        </a:p>
      </dgm:t>
    </dgm:pt>
    <dgm:pt modelId="{3222BBA1-2C1F-49F4-B1FD-1E9D1F4A1584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a-ES" sz="1800" dirty="0" err="1" smtClean="0">
              <a:solidFill>
                <a:srgbClr val="7030A0"/>
              </a:solidFill>
            </a:rPr>
            <a:t>Introductory</a:t>
          </a:r>
          <a:r>
            <a:rPr lang="ca-ES" sz="1800" dirty="0" smtClean="0">
              <a:solidFill>
                <a:srgbClr val="7030A0"/>
              </a:solidFill>
            </a:rPr>
            <a:t> </a:t>
          </a:r>
          <a:r>
            <a:rPr lang="ca-ES" sz="1800" dirty="0" err="1" smtClean="0">
              <a:solidFill>
                <a:srgbClr val="7030A0"/>
              </a:solidFill>
            </a:rPr>
            <a:t>Core</a:t>
          </a:r>
          <a:r>
            <a:rPr lang="ca-ES" sz="1800" dirty="0" smtClean="0">
              <a:solidFill>
                <a:srgbClr val="7030A0"/>
              </a:solidFill>
            </a:rPr>
            <a:t> </a:t>
          </a:r>
          <a:r>
            <a:rPr lang="ca-ES" sz="1800" dirty="0" err="1" smtClean="0">
              <a:solidFill>
                <a:srgbClr val="7030A0"/>
              </a:solidFill>
            </a:rPr>
            <a:t>Training</a:t>
          </a:r>
          <a:r>
            <a:rPr lang="ca-ES" sz="1800" dirty="0" smtClean="0">
              <a:solidFill>
                <a:srgbClr val="7030A0"/>
              </a:solidFill>
            </a:rPr>
            <a:t>: May</a:t>
          </a:r>
          <a:endParaRPr lang="ca-ES" sz="1800" dirty="0">
            <a:solidFill>
              <a:srgbClr val="7030A0"/>
            </a:solidFill>
          </a:endParaRPr>
        </a:p>
      </dgm:t>
    </dgm:pt>
    <dgm:pt modelId="{D146F481-7DDA-4710-BEA2-481D5CBDFB5E}" type="parTrans" cxnId="{DE3A42BC-8F65-4EC2-AC9F-AE0D6CFB1DD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a-ES"/>
        </a:p>
      </dgm:t>
    </dgm:pt>
    <dgm:pt modelId="{B41D671A-E681-4518-A682-ACE7DD31F5E4}" type="sibTrans" cxnId="{DE3A42BC-8F65-4EC2-AC9F-AE0D6CFB1DD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a-ES"/>
        </a:p>
      </dgm:t>
    </dgm:pt>
    <dgm:pt modelId="{B29F5363-61B5-412E-A4DD-B33D4109BA66}">
      <dgm:prSet phldrT="[Texto]" custScaleX="129832" custScaleY="15883" custLinFactX="-100000" custLinFactNeighborX="-117120" custLinFactNeighborY="-5734"/>
      <dgm:spPr/>
      <dgm:t>
        <a:bodyPr/>
        <a:lstStyle/>
        <a:p>
          <a:endParaRPr lang="ca-ES"/>
        </a:p>
      </dgm:t>
    </dgm:pt>
    <dgm:pt modelId="{304E733A-CB02-4686-ACC2-C039D7FF0077}" type="parTrans" cxnId="{D810DE7E-644A-4954-AC7E-F596244B6D6C}">
      <dgm:prSet/>
      <dgm:spPr/>
      <dgm:t>
        <a:bodyPr/>
        <a:lstStyle/>
        <a:p>
          <a:endParaRPr lang="ca-ES"/>
        </a:p>
      </dgm:t>
    </dgm:pt>
    <dgm:pt modelId="{27D1107F-C60B-4A50-A510-ECAAF835FC06}" type="sibTrans" cxnId="{D810DE7E-644A-4954-AC7E-F596244B6D6C}">
      <dgm:prSet/>
      <dgm:spPr/>
      <dgm:t>
        <a:bodyPr/>
        <a:lstStyle/>
        <a:p>
          <a:endParaRPr lang="ca-ES"/>
        </a:p>
      </dgm:t>
    </dgm:pt>
    <dgm:pt modelId="{6B8D818F-000D-4473-BDBC-DFF2CEDE03AD}" type="pres">
      <dgm:prSet presAssocID="{F102E486-9AF5-4A38-B362-097CE4E620A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7AE2D96-73D6-4451-88CE-B7BD4A676991}" type="pres">
      <dgm:prSet presAssocID="{F102E486-9AF5-4A38-B362-097CE4E620AF}" presName="arrow" presStyleLbl="bgShp" presStyleIdx="0" presStyleCnt="1"/>
      <dgm:spPr/>
    </dgm:pt>
    <dgm:pt modelId="{52908F57-3047-4521-A523-92E20561B36C}" type="pres">
      <dgm:prSet presAssocID="{F102E486-9AF5-4A38-B362-097CE4E620AF}" presName="arrowDiagram5" presStyleCnt="0"/>
      <dgm:spPr/>
    </dgm:pt>
    <dgm:pt modelId="{BF2ADAEE-7F19-409D-B8C2-8CA6D7131D87}" type="pres">
      <dgm:prSet presAssocID="{F3AD90D3-AE74-44A2-8830-E54CA70F2EC0}" presName="bullet5a" presStyleLbl="node1" presStyleIdx="0" presStyleCnt="5" custLinFactX="-100000" custLinFactY="100000" custLinFactNeighborX="-143096" custLinFactNeighborY="187903"/>
      <dgm:spPr/>
    </dgm:pt>
    <dgm:pt modelId="{492D3B86-0DE7-415B-9ECF-9557A823DDA4}" type="pres">
      <dgm:prSet presAssocID="{F3AD90D3-AE74-44A2-8830-E54CA70F2EC0}" presName="textBox5a" presStyleLbl="revTx" presStyleIdx="0" presStyleCnt="5" custScaleX="187738" custScaleY="3980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36E525F-B23D-4F4D-AEFC-FEC661151CB0}" type="pres">
      <dgm:prSet presAssocID="{288E5637-F73F-4CF0-BF38-099C7CF7C61A}" presName="bullet5b" presStyleLbl="node1" presStyleIdx="1" presStyleCnt="5" custScaleX="65729" custScaleY="65729" custLinFactX="-135415" custLinFactY="100000" custLinFactNeighborX="-200000" custLinFactNeighborY="195258"/>
      <dgm:spPr>
        <a:solidFill>
          <a:srgbClr val="FF0000"/>
        </a:solidFill>
      </dgm:spPr>
    </dgm:pt>
    <dgm:pt modelId="{118EE19B-6895-4D8D-8242-05E5287C0CDC}" type="pres">
      <dgm:prSet presAssocID="{288E5637-F73F-4CF0-BF38-099C7CF7C61A}" presName="textBox5b" presStyleLbl="revTx" presStyleIdx="1" presStyleCnt="5" custScaleY="28185" custLinFactX="-73437" custLinFactNeighborX="-100000" custLinFactNeighborY="-1738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091575F-A48E-41E1-B481-3A15C8B1A221}" type="pres">
      <dgm:prSet presAssocID="{435BF7AD-00D9-4D51-BF09-A6BC6BD2D998}" presName="bullet5c" presStyleLbl="node1" presStyleIdx="2" presStyleCnt="5" custScaleX="65730" custScaleY="65728" custLinFactX="-200000" custLinFactY="100000" custLinFactNeighborX="-268547" custLinFactNeighborY="175129"/>
      <dgm:spPr>
        <a:solidFill>
          <a:srgbClr val="00B050"/>
        </a:solidFill>
      </dgm:spPr>
    </dgm:pt>
    <dgm:pt modelId="{B991A8FA-6846-463A-AF6D-9BB9AD68C2DB}" type="pres">
      <dgm:prSet presAssocID="{435BF7AD-00D9-4D51-BF09-A6BC6BD2D998}" presName="textBox5c" presStyleLbl="revTx" presStyleIdx="2" presStyleCnt="5" custScaleX="158194" custScaleY="18149" custLinFactX="-1519" custLinFactNeighborX="-100000" custLinFactNeighborY="682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F79350E-D9AC-432D-94E4-425CA35C5708}" type="pres">
      <dgm:prSet presAssocID="{623118FF-2782-4212-A211-2A9EAA2E9FAE}" presName="bullet5d" presStyleLbl="node1" presStyleIdx="3" presStyleCnt="5" custScaleX="67924" custScaleY="60384" custLinFactX="-258381" custLinFactY="100000" custLinFactNeighborX="-300000" custLinFactNeighborY="143107"/>
      <dgm:spPr/>
    </dgm:pt>
    <dgm:pt modelId="{3D2B4D2F-EA8E-4974-AA93-432AE8FD9C90}" type="pres">
      <dgm:prSet presAssocID="{623118FF-2782-4212-A211-2A9EAA2E9FAE}" presName="textBox5d" presStyleLbl="revTx" presStyleIdx="3" presStyleCnt="5" custScaleX="140338" custScaleY="25648" custLinFactX="-100000" custLinFactNeighborX="-193340" custLinFactNeighborY="-1899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11F04F3-93B0-4E29-BD68-FDCD91BE119C}" type="pres">
      <dgm:prSet presAssocID="{3222BBA1-2C1F-49F4-B1FD-1E9D1F4A1584}" presName="bullet5e" presStyleLbl="node1" presStyleIdx="4" presStyleCnt="5" custScaleX="76218" custScaleY="74826" custLinFactX="-294074" custLinFactY="85988" custLinFactNeighborX="-300000" custLinFactNeighborY="100000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ca-ES"/>
        </a:p>
      </dgm:t>
    </dgm:pt>
    <dgm:pt modelId="{969CB82B-A4CE-4B38-A67C-451D1D84515F}" type="pres">
      <dgm:prSet presAssocID="{3222BBA1-2C1F-49F4-B1FD-1E9D1F4A1584}" presName="textBox5e" presStyleLbl="revTx" presStyleIdx="4" presStyleCnt="5" custScaleX="148594" custScaleY="15883" custLinFactX="-100000" custLinFactNeighborX="-117120" custLinFactNeighborY="-573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877666A9-3F25-4660-B71E-AD1D838A77A1}" srcId="{F102E486-9AF5-4A38-B362-097CE4E620AF}" destId="{435BF7AD-00D9-4D51-BF09-A6BC6BD2D998}" srcOrd="2" destOrd="0" parTransId="{482691F8-E31A-44AC-809F-864710E82EE4}" sibTransId="{E6650715-ED38-4CBA-BB68-58A1DF1285F3}"/>
    <dgm:cxn modelId="{1DB3868B-F991-4E9C-8543-D60A500F2B70}" type="presOf" srcId="{435BF7AD-00D9-4D51-BF09-A6BC6BD2D998}" destId="{B991A8FA-6846-463A-AF6D-9BB9AD68C2DB}" srcOrd="0" destOrd="0" presId="urn:microsoft.com/office/officeart/2005/8/layout/arrow2"/>
    <dgm:cxn modelId="{F62277ED-8D02-418B-B4CB-8C67D940EE07}" type="presOf" srcId="{F102E486-9AF5-4A38-B362-097CE4E620AF}" destId="{6B8D818F-000D-4473-BDBC-DFF2CEDE03AD}" srcOrd="0" destOrd="0" presId="urn:microsoft.com/office/officeart/2005/8/layout/arrow2"/>
    <dgm:cxn modelId="{DE3A42BC-8F65-4EC2-AC9F-AE0D6CFB1DDB}" srcId="{F102E486-9AF5-4A38-B362-097CE4E620AF}" destId="{3222BBA1-2C1F-49F4-B1FD-1E9D1F4A1584}" srcOrd="4" destOrd="0" parTransId="{D146F481-7DDA-4710-BEA2-481D5CBDFB5E}" sibTransId="{B41D671A-E681-4518-A682-ACE7DD31F5E4}"/>
    <dgm:cxn modelId="{58991670-ED9A-49A2-A2AC-49AA54345EBF}" srcId="{F102E486-9AF5-4A38-B362-097CE4E620AF}" destId="{F3AD90D3-AE74-44A2-8830-E54CA70F2EC0}" srcOrd="0" destOrd="0" parTransId="{53539B49-98EB-4C21-B725-9341732696F0}" sibTransId="{18DE45A9-C35C-4F04-8E07-E44BBD417FB2}"/>
    <dgm:cxn modelId="{C598B84D-B4E5-4C8D-8AB5-5119BF7707C6}" type="presOf" srcId="{F3AD90D3-AE74-44A2-8830-E54CA70F2EC0}" destId="{492D3B86-0DE7-415B-9ECF-9557A823DDA4}" srcOrd="0" destOrd="0" presId="urn:microsoft.com/office/officeart/2005/8/layout/arrow2"/>
    <dgm:cxn modelId="{5E7E0D05-E473-4A00-9C5C-64B0295BFDA4}" type="presOf" srcId="{288E5637-F73F-4CF0-BF38-099C7CF7C61A}" destId="{118EE19B-6895-4D8D-8242-05E5287C0CDC}" srcOrd="0" destOrd="0" presId="urn:microsoft.com/office/officeart/2005/8/layout/arrow2"/>
    <dgm:cxn modelId="{CFF2200B-F76F-4F9C-BF7D-833D65B678E5}" type="presOf" srcId="{623118FF-2782-4212-A211-2A9EAA2E9FAE}" destId="{3D2B4D2F-EA8E-4974-AA93-432AE8FD9C90}" srcOrd="0" destOrd="0" presId="urn:microsoft.com/office/officeart/2005/8/layout/arrow2"/>
    <dgm:cxn modelId="{3A6C9AA0-0AD9-4440-9835-31973C0E2FE3}" srcId="{F102E486-9AF5-4A38-B362-097CE4E620AF}" destId="{288E5637-F73F-4CF0-BF38-099C7CF7C61A}" srcOrd="1" destOrd="0" parTransId="{B5517066-1FCD-4268-B10C-49513D03742E}" sibTransId="{777438AC-B150-48BC-81DD-08C0A075E34C}"/>
    <dgm:cxn modelId="{18CE2B5F-5469-468D-AF53-370B00E7135A}" type="presOf" srcId="{3222BBA1-2C1F-49F4-B1FD-1E9D1F4A1584}" destId="{969CB82B-A4CE-4B38-A67C-451D1D84515F}" srcOrd="0" destOrd="0" presId="urn:microsoft.com/office/officeart/2005/8/layout/arrow2"/>
    <dgm:cxn modelId="{D810DE7E-644A-4954-AC7E-F596244B6D6C}" srcId="{F102E486-9AF5-4A38-B362-097CE4E620AF}" destId="{B29F5363-61B5-412E-A4DD-B33D4109BA66}" srcOrd="5" destOrd="0" parTransId="{304E733A-CB02-4686-ACC2-C039D7FF0077}" sibTransId="{27D1107F-C60B-4A50-A510-ECAAF835FC06}"/>
    <dgm:cxn modelId="{43A12689-BA40-4CBA-BC9A-88FC3C5AB2D9}" srcId="{F102E486-9AF5-4A38-B362-097CE4E620AF}" destId="{623118FF-2782-4212-A211-2A9EAA2E9FAE}" srcOrd="3" destOrd="0" parTransId="{95ACCD14-FBC4-466F-A693-C76336EBBF7F}" sibTransId="{2FC06E95-DB6D-4784-A94C-0964688CF7B6}"/>
    <dgm:cxn modelId="{CC06B3F6-F59C-47B0-8BE3-2A6B6986B4B6}" type="presParOf" srcId="{6B8D818F-000D-4473-BDBC-DFF2CEDE03AD}" destId="{F7AE2D96-73D6-4451-88CE-B7BD4A676991}" srcOrd="0" destOrd="0" presId="urn:microsoft.com/office/officeart/2005/8/layout/arrow2"/>
    <dgm:cxn modelId="{D57E642C-B95C-4000-A04B-8CAA38923757}" type="presParOf" srcId="{6B8D818F-000D-4473-BDBC-DFF2CEDE03AD}" destId="{52908F57-3047-4521-A523-92E20561B36C}" srcOrd="1" destOrd="0" presId="urn:microsoft.com/office/officeart/2005/8/layout/arrow2"/>
    <dgm:cxn modelId="{C2144B83-993C-42E2-944D-F673B3FB6665}" type="presParOf" srcId="{52908F57-3047-4521-A523-92E20561B36C}" destId="{BF2ADAEE-7F19-409D-B8C2-8CA6D7131D87}" srcOrd="0" destOrd="0" presId="urn:microsoft.com/office/officeart/2005/8/layout/arrow2"/>
    <dgm:cxn modelId="{5079CFE2-1CB0-49E2-BD65-CA683066120B}" type="presParOf" srcId="{52908F57-3047-4521-A523-92E20561B36C}" destId="{492D3B86-0DE7-415B-9ECF-9557A823DDA4}" srcOrd="1" destOrd="0" presId="urn:microsoft.com/office/officeart/2005/8/layout/arrow2"/>
    <dgm:cxn modelId="{B2978933-E7FA-4076-B2F8-F6E99026EE37}" type="presParOf" srcId="{52908F57-3047-4521-A523-92E20561B36C}" destId="{B36E525F-B23D-4F4D-AEFC-FEC661151CB0}" srcOrd="2" destOrd="0" presId="urn:microsoft.com/office/officeart/2005/8/layout/arrow2"/>
    <dgm:cxn modelId="{24A2A56B-A003-446F-9441-036F02F40404}" type="presParOf" srcId="{52908F57-3047-4521-A523-92E20561B36C}" destId="{118EE19B-6895-4D8D-8242-05E5287C0CDC}" srcOrd="3" destOrd="0" presId="urn:microsoft.com/office/officeart/2005/8/layout/arrow2"/>
    <dgm:cxn modelId="{5EFE3279-B155-4DF0-BDC9-7D9ED697AF8F}" type="presParOf" srcId="{52908F57-3047-4521-A523-92E20561B36C}" destId="{E091575F-A48E-41E1-B481-3A15C8B1A221}" srcOrd="4" destOrd="0" presId="urn:microsoft.com/office/officeart/2005/8/layout/arrow2"/>
    <dgm:cxn modelId="{85EAB4CE-5AE2-427A-8168-A5FA492E2A30}" type="presParOf" srcId="{52908F57-3047-4521-A523-92E20561B36C}" destId="{B991A8FA-6846-463A-AF6D-9BB9AD68C2DB}" srcOrd="5" destOrd="0" presId="urn:microsoft.com/office/officeart/2005/8/layout/arrow2"/>
    <dgm:cxn modelId="{4DCDC190-9F8E-4B7C-A9D5-A594E657E9A5}" type="presParOf" srcId="{52908F57-3047-4521-A523-92E20561B36C}" destId="{3F79350E-D9AC-432D-94E4-425CA35C5708}" srcOrd="6" destOrd="0" presId="urn:microsoft.com/office/officeart/2005/8/layout/arrow2"/>
    <dgm:cxn modelId="{CA486885-E0CD-48EA-8025-0CDE7B2ED2F6}" type="presParOf" srcId="{52908F57-3047-4521-A523-92E20561B36C}" destId="{3D2B4D2F-EA8E-4974-AA93-432AE8FD9C90}" srcOrd="7" destOrd="0" presId="urn:microsoft.com/office/officeart/2005/8/layout/arrow2"/>
    <dgm:cxn modelId="{CEE6CF87-FF85-40C2-8E0E-85C58CB66913}" type="presParOf" srcId="{52908F57-3047-4521-A523-92E20561B36C}" destId="{A11F04F3-93B0-4E29-BD68-FDCD91BE119C}" srcOrd="8" destOrd="0" presId="urn:microsoft.com/office/officeart/2005/8/layout/arrow2"/>
    <dgm:cxn modelId="{BD9641F0-A3DC-4675-9783-996B71541C63}" type="presParOf" srcId="{52908F57-3047-4521-A523-92E20561B36C}" destId="{969CB82B-A4CE-4B38-A67C-451D1D84515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E2D96-73D6-4451-88CE-B7BD4A676991}">
      <dsp:nvSpPr>
        <dsp:cNvPr id="0" name=""/>
        <dsp:cNvSpPr/>
      </dsp:nvSpPr>
      <dsp:spPr>
        <a:xfrm>
          <a:off x="318081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ADAEE-7F19-409D-B8C2-8CA6D7131D87}">
      <dsp:nvSpPr>
        <dsp:cNvPr id="0" name=""/>
        <dsp:cNvSpPr/>
      </dsp:nvSpPr>
      <dsp:spPr>
        <a:xfrm>
          <a:off x="626484" y="3845024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D3B86-0DE7-415B-9ECF-9557A823DDA4}">
      <dsp:nvSpPr>
        <dsp:cNvPr id="0" name=""/>
        <dsp:cNvSpPr/>
      </dsp:nvSpPr>
      <dsp:spPr>
        <a:xfrm>
          <a:off x="698491" y="3773014"/>
          <a:ext cx="1780961" cy="42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a-ES" sz="1800" kern="1200" dirty="0" smtClean="0">
              <a:solidFill>
                <a:schemeClr val="tx2"/>
              </a:solidFill>
            </a:rPr>
            <a:t>Jan 2015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a-ES" sz="1800" kern="1200" dirty="0" smtClean="0">
              <a:solidFill>
                <a:schemeClr val="tx2"/>
              </a:solidFill>
            </a:rPr>
            <a:t>Meeting w/ </a:t>
          </a:r>
          <a:r>
            <a:rPr lang="ca-ES" sz="1800" kern="1200" dirty="0" err="1" smtClean="0">
              <a:solidFill>
                <a:schemeClr val="tx2"/>
              </a:solidFill>
            </a:rPr>
            <a:t>NGOs</a:t>
          </a:r>
          <a:endParaRPr lang="ca-ES" sz="1800" kern="1200" dirty="0" smtClean="0">
            <a:solidFill>
              <a:schemeClr val="tx2"/>
            </a:solidFill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a-ES" sz="1800" kern="1200" dirty="0" smtClean="0">
              <a:solidFill>
                <a:schemeClr val="tx2"/>
              </a:solidFill>
            </a:rPr>
            <a:t>WS1-A3</a:t>
          </a:r>
          <a:endParaRPr lang="ca-ES" sz="1800" kern="1200" dirty="0">
            <a:solidFill>
              <a:schemeClr val="tx2"/>
            </a:solidFill>
          </a:endParaRPr>
        </a:p>
      </dsp:txBody>
      <dsp:txXfrm>
        <a:off x="698491" y="3773014"/>
        <a:ext cx="1780961" cy="428717"/>
      </dsp:txXfrm>
    </dsp:sp>
    <dsp:sp modelId="{B36E525F-B23D-4F4D-AEFC-FEC661151CB0}">
      <dsp:nvSpPr>
        <dsp:cNvPr id="0" name=""/>
        <dsp:cNvSpPr/>
      </dsp:nvSpPr>
      <dsp:spPr>
        <a:xfrm>
          <a:off x="1103205" y="3313632"/>
          <a:ext cx="171352" cy="17135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EE19B-6895-4D8D-8242-05E5287C0CDC}">
      <dsp:nvSpPr>
        <dsp:cNvPr id="0" name=""/>
        <dsp:cNvSpPr/>
      </dsp:nvSpPr>
      <dsp:spPr>
        <a:xfrm>
          <a:off x="0" y="2980936"/>
          <a:ext cx="1202095" cy="53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37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a-ES" sz="1800" kern="1200" dirty="0" err="1" smtClean="0">
              <a:solidFill>
                <a:srgbClr val="FF0000"/>
              </a:solidFill>
            </a:rPr>
            <a:t>Kick</a:t>
          </a:r>
          <a:r>
            <a:rPr lang="ca-ES" sz="1800" kern="1200" dirty="0" smtClean="0">
              <a:solidFill>
                <a:srgbClr val="FF0000"/>
              </a:solidFill>
            </a:rPr>
            <a:t> off </a:t>
          </a:r>
          <a:r>
            <a:rPr lang="ca-ES" sz="1800" kern="1200" dirty="0" err="1" smtClean="0">
              <a:solidFill>
                <a:srgbClr val="FF0000"/>
              </a:solidFill>
            </a:rPr>
            <a:t>meeting</a:t>
          </a:r>
          <a:endParaRPr lang="ca-ES" sz="1800" kern="1200" dirty="0">
            <a:solidFill>
              <a:srgbClr val="FF0000"/>
            </a:solidFill>
          </a:endParaRPr>
        </a:p>
      </dsp:txBody>
      <dsp:txXfrm>
        <a:off x="0" y="2980936"/>
        <a:ext cx="1202095" cy="534494"/>
      </dsp:txXfrm>
    </dsp:sp>
    <dsp:sp modelId="{E091575F-A48E-41E1-B481-3A15C8B1A221}">
      <dsp:nvSpPr>
        <dsp:cNvPr id="0" name=""/>
        <dsp:cNvSpPr/>
      </dsp:nvSpPr>
      <dsp:spPr>
        <a:xfrm>
          <a:off x="1522511" y="2824470"/>
          <a:ext cx="228473" cy="22846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1A8FA-6846-463A-AF6D-9BB9AD68C2DB}">
      <dsp:nvSpPr>
        <dsp:cNvPr id="0" name=""/>
        <dsp:cNvSpPr/>
      </dsp:nvSpPr>
      <dsp:spPr>
        <a:xfrm>
          <a:off x="1439877" y="3196949"/>
          <a:ext cx="2210946" cy="461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83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a-ES" sz="1800" kern="1200" dirty="0" err="1" smtClean="0">
              <a:solidFill>
                <a:srgbClr val="00B050"/>
              </a:solidFill>
            </a:rPr>
            <a:t>coordination</a:t>
          </a:r>
          <a:r>
            <a:rPr lang="ca-ES" sz="1800" kern="1200" dirty="0" smtClean="0">
              <a:solidFill>
                <a:srgbClr val="00B050"/>
              </a:solidFill>
            </a:rPr>
            <a:t> </a:t>
          </a:r>
          <a:r>
            <a:rPr lang="ca-ES" sz="1800" kern="1200" dirty="0" err="1" smtClean="0">
              <a:solidFill>
                <a:srgbClr val="00B050"/>
              </a:solidFill>
            </a:rPr>
            <a:t>meetings</a:t>
          </a:r>
          <a:r>
            <a:rPr lang="ca-ES" sz="1800" kern="1200" dirty="0" smtClean="0">
              <a:solidFill>
                <a:srgbClr val="00B050"/>
              </a:solidFill>
            </a:rPr>
            <a:t> w/</a:t>
          </a:r>
          <a:r>
            <a:rPr lang="ca-ES" sz="1800" kern="1200" dirty="0" err="1" smtClean="0">
              <a:solidFill>
                <a:srgbClr val="00B050"/>
              </a:solidFill>
            </a:rPr>
            <a:t>NGOs</a:t>
          </a:r>
          <a:endParaRPr lang="ca-ES" sz="1800" kern="1200" dirty="0">
            <a:solidFill>
              <a:srgbClr val="00B050"/>
            </a:solidFill>
          </a:endParaRPr>
        </a:p>
      </dsp:txBody>
      <dsp:txXfrm>
        <a:off x="1439877" y="3196949"/>
        <a:ext cx="2210946" cy="461636"/>
      </dsp:txXfrm>
    </dsp:sp>
    <dsp:sp modelId="{3F79350E-D9AC-432D-94E4-425CA35C5708}">
      <dsp:nvSpPr>
        <dsp:cNvPr id="0" name=""/>
        <dsp:cNvSpPr/>
      </dsp:nvSpPr>
      <dsp:spPr>
        <a:xfrm>
          <a:off x="2003531" y="2449504"/>
          <a:ext cx="304962" cy="271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B4D2F-EA8E-4974-AA93-432AE8FD9C90}">
      <dsp:nvSpPr>
        <dsp:cNvPr id="0" name=""/>
        <dsp:cNvSpPr/>
      </dsp:nvSpPr>
      <dsp:spPr>
        <a:xfrm>
          <a:off x="122429" y="2044826"/>
          <a:ext cx="2032526" cy="77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03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a-ES" sz="1800" kern="1200" dirty="0" err="1" smtClean="0">
              <a:solidFill>
                <a:schemeClr val="tx2"/>
              </a:solidFill>
            </a:rPr>
            <a:t>Work</a:t>
          </a:r>
          <a:r>
            <a:rPr lang="ca-ES" sz="1800" kern="1200" dirty="0" smtClean="0">
              <a:solidFill>
                <a:schemeClr val="tx2"/>
              </a:solidFill>
            </a:rPr>
            <a:t> on </a:t>
          </a:r>
          <a:r>
            <a:rPr lang="ca-ES" sz="1800" kern="1200" dirty="0" err="1" smtClean="0">
              <a:solidFill>
                <a:schemeClr val="tx2"/>
              </a:solidFill>
            </a:rPr>
            <a:t>Training</a:t>
          </a:r>
          <a:r>
            <a:rPr lang="ca-ES" sz="1800" kern="1200" dirty="0" smtClean="0">
              <a:solidFill>
                <a:schemeClr val="tx2"/>
              </a:solidFill>
            </a:rPr>
            <a:t> Manual</a:t>
          </a:r>
          <a:endParaRPr lang="ca-ES" sz="1800" kern="1200" dirty="0">
            <a:solidFill>
              <a:schemeClr val="tx2"/>
            </a:solidFill>
          </a:endParaRPr>
        </a:p>
      </dsp:txBody>
      <dsp:txXfrm>
        <a:off x="122429" y="2044826"/>
        <a:ext cx="2032526" cy="777748"/>
      </dsp:txXfrm>
    </dsp:sp>
    <dsp:sp modelId="{A11F04F3-93B0-4E29-BD68-FDCD91BE119C}">
      <dsp:nvSpPr>
        <dsp:cNvPr id="0" name=""/>
        <dsp:cNvSpPr/>
      </dsp:nvSpPr>
      <dsp:spPr>
        <a:xfrm>
          <a:off x="2494711" y="2044824"/>
          <a:ext cx="436029" cy="42806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CB82B-A4CE-4B38-A67C-451D1D84515F}">
      <dsp:nvSpPr>
        <dsp:cNvPr id="0" name=""/>
        <dsp:cNvSpPr/>
      </dsp:nvSpPr>
      <dsp:spPr>
        <a:xfrm>
          <a:off x="2614852" y="2404862"/>
          <a:ext cx="2152099" cy="52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34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a-ES" sz="1800" kern="1200" dirty="0" err="1" smtClean="0">
              <a:solidFill>
                <a:srgbClr val="7030A0"/>
              </a:solidFill>
            </a:rPr>
            <a:t>Introductory</a:t>
          </a:r>
          <a:r>
            <a:rPr lang="ca-ES" sz="1800" kern="1200" dirty="0" smtClean="0">
              <a:solidFill>
                <a:srgbClr val="7030A0"/>
              </a:solidFill>
            </a:rPr>
            <a:t> </a:t>
          </a:r>
          <a:r>
            <a:rPr lang="ca-ES" sz="1800" kern="1200" dirty="0" err="1" smtClean="0">
              <a:solidFill>
                <a:srgbClr val="7030A0"/>
              </a:solidFill>
            </a:rPr>
            <a:t>Core</a:t>
          </a:r>
          <a:r>
            <a:rPr lang="ca-ES" sz="1800" kern="1200" dirty="0" smtClean="0">
              <a:solidFill>
                <a:srgbClr val="7030A0"/>
              </a:solidFill>
            </a:rPr>
            <a:t> </a:t>
          </a:r>
          <a:r>
            <a:rPr lang="ca-ES" sz="1800" kern="1200" dirty="0" err="1" smtClean="0">
              <a:solidFill>
                <a:srgbClr val="7030A0"/>
              </a:solidFill>
            </a:rPr>
            <a:t>Training</a:t>
          </a:r>
          <a:r>
            <a:rPr lang="ca-ES" sz="1800" kern="1200" dirty="0" smtClean="0">
              <a:solidFill>
                <a:srgbClr val="7030A0"/>
              </a:solidFill>
            </a:rPr>
            <a:t>: May</a:t>
          </a:r>
          <a:endParaRPr lang="ca-ES" sz="1800" kern="1200" dirty="0">
            <a:solidFill>
              <a:srgbClr val="7030A0"/>
            </a:solidFill>
          </a:endParaRPr>
        </a:p>
      </dsp:txBody>
      <dsp:txXfrm>
        <a:off x="2614852" y="2404862"/>
        <a:ext cx="2152099" cy="529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690ED-9891-41F0-B4CE-A039CD95EE17}" type="datetimeFigureOut">
              <a:rPr lang="ca-ES" smtClean="0"/>
              <a:t>29/11/2015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DCAAB-E730-4818-AAC7-5BB3AE3F5ED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702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WS0 - ACTIVITY 3: UAB team has been constituted and roles corresponding to each member have been clarified. Tasks and responsibilities have been established.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DCAAB-E730-4818-AAC7-5BB3AE3F5ED0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906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WS0 - ACTIVITY 3: UAB team has been constituted and roles corresponding to each member have been clarified. Tasks and responsibilities have been established.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DCAAB-E730-4818-AAC7-5BB3AE3F5ED0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906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WS0 - ACTIVITY 3: UAB team has been constituted and roles corresponding to each member have been clarified. Tasks and responsibilities have been established.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DCAAB-E730-4818-AAC7-5BB3AE3F5ED0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906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WS0 - ACTIVITY 3: UAB team has been constituted and roles corresponding to each member have been clarified. Tasks and responsibilities have been established.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DCAAB-E730-4818-AAC7-5BB3AE3F5ED0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906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C25-C0EF-4F01-912F-B36C69BC5254}" type="datetimeFigureOut">
              <a:rPr lang="ca-ES" smtClean="0"/>
              <a:t>29/11/2015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58CA-1B70-4809-9B9D-89D6241FD989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28" y="326923"/>
            <a:ext cx="1156600" cy="79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9"/>
          <a:stretch>
            <a:fillRect/>
          </a:stretch>
        </p:blipFill>
        <p:spPr bwMode="auto">
          <a:xfrm>
            <a:off x="3277977" y="393598"/>
            <a:ext cx="1654063" cy="7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2"/>
          <a:stretch>
            <a:fillRect/>
          </a:stretch>
        </p:blipFill>
        <p:spPr bwMode="auto">
          <a:xfrm>
            <a:off x="4803952" y="393598"/>
            <a:ext cx="2288328" cy="6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uab.cat/doc/logo-UAB.pn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3" t="11236" r="9228" b="14616"/>
          <a:stretch/>
        </p:blipFill>
        <p:spPr bwMode="auto">
          <a:xfrm>
            <a:off x="3897040" y="5589240"/>
            <a:ext cx="1395040" cy="79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2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C25-C0EF-4F01-912F-B36C69BC5254}" type="datetimeFigureOut">
              <a:rPr lang="ca-ES" smtClean="0"/>
              <a:t>29/11/2015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58CA-1B70-4809-9B9D-89D6241FD9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277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C25-C0EF-4F01-912F-B36C69BC5254}" type="datetimeFigureOut">
              <a:rPr lang="ca-ES" smtClean="0"/>
              <a:t>29/11/2015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58CA-1B70-4809-9B9D-89D6241FD9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571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C25-C0EF-4F01-912F-B36C69BC5254}" type="datetimeFigureOut">
              <a:rPr lang="ca-ES" smtClean="0"/>
              <a:t>29/11/2015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58CA-1B70-4809-9B9D-89D6241FD989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37" y="6194891"/>
            <a:ext cx="834359" cy="57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9"/>
          <a:stretch>
            <a:fillRect/>
          </a:stretch>
        </p:blipFill>
        <p:spPr bwMode="auto">
          <a:xfrm>
            <a:off x="3744289" y="6237312"/>
            <a:ext cx="1193225" cy="5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2"/>
          <a:stretch>
            <a:fillRect/>
          </a:stretch>
        </p:blipFill>
        <p:spPr bwMode="auto">
          <a:xfrm>
            <a:off x="4788024" y="6223452"/>
            <a:ext cx="1650775" cy="47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Resultat d'imatges de uab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1" name="AutoShape 4" descr="Resultat d'imatges de uab log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2" name="AutoShape 6" descr="Resultat d'imatges de uab logo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056" name="Picture 8" descr="http://www.uab.cat/doc/logo-UAB.pn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3" t="11236" r="9228" b="14616"/>
          <a:stretch/>
        </p:blipFill>
        <p:spPr bwMode="auto">
          <a:xfrm>
            <a:off x="7802260" y="6093296"/>
            <a:ext cx="1162228" cy="66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44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C25-C0EF-4F01-912F-B36C69BC5254}" type="datetimeFigureOut">
              <a:rPr lang="ca-ES" smtClean="0"/>
              <a:t>29/11/2015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58CA-1B70-4809-9B9D-89D6241FD9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0982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C25-C0EF-4F01-912F-B36C69BC5254}" type="datetimeFigureOut">
              <a:rPr lang="ca-ES" smtClean="0"/>
              <a:t>29/11/2015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58CA-1B70-4809-9B9D-89D6241FD9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7571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C25-C0EF-4F01-912F-B36C69BC5254}" type="datetimeFigureOut">
              <a:rPr lang="ca-ES" smtClean="0"/>
              <a:t>29/11/2015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58CA-1B70-4809-9B9D-89D6241FD9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778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C25-C0EF-4F01-912F-B36C69BC5254}" type="datetimeFigureOut">
              <a:rPr lang="ca-ES" smtClean="0"/>
              <a:t>29/11/2015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58CA-1B70-4809-9B9D-89D6241FD9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880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C25-C0EF-4F01-912F-B36C69BC5254}" type="datetimeFigureOut">
              <a:rPr lang="ca-ES" smtClean="0"/>
              <a:t>29/11/2015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58CA-1B70-4809-9B9D-89D6241FD9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917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C25-C0EF-4F01-912F-B36C69BC5254}" type="datetimeFigureOut">
              <a:rPr lang="ca-ES" smtClean="0"/>
              <a:t>29/11/2015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58CA-1B70-4809-9B9D-89D6241FD9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83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C25-C0EF-4F01-912F-B36C69BC5254}" type="datetimeFigureOut">
              <a:rPr lang="ca-ES" smtClean="0"/>
              <a:t>29/11/2015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58CA-1B70-4809-9B9D-89D6241FD9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78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EC25-C0EF-4F01-912F-B36C69BC5254}" type="datetimeFigureOut">
              <a:rPr lang="ca-ES" smtClean="0"/>
              <a:t>29/11/2015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58CA-1B70-4809-9B9D-89D6241FD98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280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err="1" smtClean="0"/>
              <a:t>Where</a:t>
            </a:r>
            <a:r>
              <a:rPr lang="ca-ES" dirty="0" smtClean="0"/>
              <a:t> </a:t>
            </a:r>
            <a:r>
              <a:rPr lang="ca-ES" dirty="0" err="1" smtClean="0"/>
              <a:t>are</a:t>
            </a:r>
            <a:r>
              <a:rPr lang="ca-ES" dirty="0" smtClean="0"/>
              <a:t> </a:t>
            </a:r>
            <a:r>
              <a:rPr lang="ca-ES" dirty="0" err="1" smtClean="0"/>
              <a:t>we</a:t>
            </a:r>
            <a:r>
              <a:rPr lang="ca-ES" dirty="0" smtClean="0"/>
              <a:t>? </a:t>
            </a:r>
            <a:r>
              <a:rPr lang="ca-ES" dirty="0" err="1" smtClean="0"/>
              <a:t>What</a:t>
            </a:r>
            <a:r>
              <a:rPr lang="ca-ES" dirty="0" smtClean="0"/>
              <a:t> </a:t>
            </a:r>
            <a:r>
              <a:rPr lang="ca-ES" dirty="0" err="1" smtClean="0"/>
              <a:t>we</a:t>
            </a:r>
            <a:r>
              <a:rPr lang="ca-ES" dirty="0" smtClean="0"/>
              <a:t> </a:t>
            </a:r>
            <a:r>
              <a:rPr lang="ca-ES" dirty="0" err="1" smtClean="0"/>
              <a:t>did</a:t>
            </a:r>
            <a:r>
              <a:rPr lang="ca-ES" dirty="0" smtClean="0"/>
              <a:t>?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 smtClean="0"/>
              <a:t>Universitat Autònoma de Barcelona </a:t>
            </a:r>
          </a:p>
          <a:p>
            <a:r>
              <a:rPr lang="ca-ES" dirty="0" smtClean="0"/>
              <a:t>Spain</a:t>
            </a:r>
            <a:endParaRPr lang="ca-ES" dirty="0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28" y="326923"/>
            <a:ext cx="1156600" cy="79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9"/>
          <a:stretch>
            <a:fillRect/>
          </a:stretch>
        </p:blipFill>
        <p:spPr bwMode="auto">
          <a:xfrm>
            <a:off x="3277977" y="393598"/>
            <a:ext cx="1654063" cy="7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2"/>
          <a:stretch>
            <a:fillRect/>
          </a:stretch>
        </p:blipFill>
        <p:spPr bwMode="auto">
          <a:xfrm>
            <a:off x="4803952" y="393598"/>
            <a:ext cx="2288328" cy="6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3429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0" algn="l"/>
              </a:tabLst>
            </a:pP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a-ES" b="1" u="sng" dirty="0" smtClean="0"/>
              <a:t>WS0</a:t>
            </a:r>
          </a:p>
          <a:p>
            <a:pPr marL="0" indent="0">
              <a:buNone/>
            </a:pPr>
            <a:r>
              <a:rPr lang="en-GB" dirty="0"/>
              <a:t>ACTIVITY 3: UAB team has been constituted and roles corresponding to each member have been clarified. Tasks and responsibilities have been </a:t>
            </a:r>
            <a:r>
              <a:rPr lang="en-GB" dirty="0" smtClean="0"/>
              <a:t>established</a:t>
            </a:r>
          </a:p>
          <a:p>
            <a:pPr marL="0" indent="0">
              <a:buNone/>
            </a:pPr>
            <a:r>
              <a:rPr lang="en-GB" dirty="0"/>
              <a:t>ACTIVITY 7: One national coordination meeting was held on the 5</a:t>
            </a:r>
            <a:r>
              <a:rPr lang="en-GB" baseline="30000" dirty="0"/>
              <a:t>th</a:t>
            </a:r>
            <a:r>
              <a:rPr lang="en-GB" dirty="0"/>
              <a:t> of May, 2015, and several other ad-hoc meetings were organised among university researchers, and the three local coordinators (or on bilateral basis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/>
              <a:t>ACTIVITY 4: The intercountry managerial meeting has been successfully organised, on the 30/11/2015 – 01/12/2015, in Barcelona (Spain)</a:t>
            </a:r>
            <a:endParaRPr lang="ca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PEER </a:t>
            </a:r>
            <a:r>
              <a:rPr lang="ca-ES" dirty="0" err="1" smtClean="0"/>
              <a:t>Process</a:t>
            </a:r>
            <a:r>
              <a:rPr lang="ca-ES" dirty="0" smtClean="0"/>
              <a:t> 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in </a:t>
            </a:r>
            <a:r>
              <a:rPr lang="ca-ES" dirty="0" err="1" smtClean="0"/>
              <a:t>terms</a:t>
            </a:r>
            <a:r>
              <a:rPr lang="ca-ES" dirty="0" smtClean="0"/>
              <a:t> of </a:t>
            </a:r>
            <a:r>
              <a:rPr lang="ca-ES" dirty="0" err="1" smtClean="0"/>
              <a:t>activities</a:t>
            </a:r>
            <a:r>
              <a:rPr lang="ca-ES" dirty="0" smtClean="0"/>
              <a:t> &amp; </a:t>
            </a:r>
            <a:r>
              <a:rPr lang="ca-ES" dirty="0" err="1" smtClean="0"/>
              <a:t>deliverables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858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a-ES" b="1" u="sng" dirty="0" smtClean="0"/>
              <a:t>WS1</a:t>
            </a:r>
          </a:p>
          <a:p>
            <a:pPr marL="352425" indent="-352425">
              <a:buNone/>
            </a:pPr>
            <a:r>
              <a:rPr lang="en-GB" b="1" dirty="0"/>
              <a:t>ACTIVITY 1 </a:t>
            </a:r>
            <a:r>
              <a:rPr lang="en-GB" dirty="0"/>
              <a:t>[M2]: Content analysis. Gather knowledge on Roma participation experience.</a:t>
            </a:r>
            <a:r>
              <a:rPr lang="en-GB" b="1" dirty="0"/>
              <a:t> </a:t>
            </a:r>
            <a:r>
              <a:rPr lang="en-GB" dirty="0"/>
              <a:t>collects the information gathered throughout this </a:t>
            </a:r>
            <a:r>
              <a:rPr lang="en-GB" dirty="0" smtClean="0"/>
              <a:t>activity</a:t>
            </a:r>
            <a:r>
              <a:rPr lang="en-GB" dirty="0"/>
              <a:t>. WS2-ET2A-Tool - Goals </a:t>
            </a:r>
            <a:r>
              <a:rPr lang="en-GB" dirty="0" smtClean="0"/>
              <a:t>&amp; Expectations [Post-Training meeting in May] </a:t>
            </a:r>
            <a:r>
              <a:rPr lang="en-GB" dirty="0" err="1" smtClean="0">
                <a:solidFill>
                  <a:srgbClr val="00B050"/>
                </a:solidFill>
              </a:rPr>
              <a:t>deliv</a:t>
            </a:r>
            <a:r>
              <a:rPr lang="en-GB" dirty="0" smtClean="0">
                <a:solidFill>
                  <a:srgbClr val="00B050"/>
                </a:solidFill>
              </a:rPr>
              <a:t>. done</a:t>
            </a:r>
          </a:p>
          <a:p>
            <a:pPr marL="352425" indent="-352425">
              <a:buNone/>
            </a:pPr>
            <a:r>
              <a:rPr lang="en-GB" b="1" dirty="0"/>
              <a:t>ACTIVITY 2</a:t>
            </a:r>
            <a:r>
              <a:rPr lang="en-GB" dirty="0"/>
              <a:t> [M3 – M7]: Initial manual training meeting</a:t>
            </a:r>
            <a:r>
              <a:rPr lang="en-GB" dirty="0" smtClean="0"/>
              <a:t>. Our input: evaluation tools. </a:t>
            </a:r>
            <a:r>
              <a:rPr lang="en-GB" dirty="0" err="1">
                <a:solidFill>
                  <a:srgbClr val="00B050"/>
                </a:solidFill>
              </a:rPr>
              <a:t>deliv</a:t>
            </a:r>
            <a:r>
              <a:rPr lang="en-GB" dirty="0">
                <a:solidFill>
                  <a:srgbClr val="00B050"/>
                </a:solidFill>
              </a:rPr>
              <a:t>. done</a:t>
            </a:r>
            <a:endParaRPr lang="en-GB" dirty="0" smtClean="0">
              <a:solidFill>
                <a:srgbClr val="00B050"/>
              </a:solidFill>
            </a:endParaRPr>
          </a:p>
          <a:p>
            <a:pPr marL="352425" indent="-352425">
              <a:buNone/>
            </a:pPr>
            <a:r>
              <a:rPr lang="en-GB" b="1" dirty="0"/>
              <a:t>ACTIVITY 3 </a:t>
            </a:r>
            <a:r>
              <a:rPr lang="en-GB" dirty="0"/>
              <a:t>[M7]: Skill and knowledge-building </a:t>
            </a:r>
            <a:r>
              <a:rPr lang="en-GB" dirty="0" smtClean="0"/>
              <a:t>training. [ET2B + ET3D helps evaluate] </a:t>
            </a:r>
            <a:r>
              <a:rPr lang="en-GB" dirty="0" err="1">
                <a:solidFill>
                  <a:srgbClr val="00B050"/>
                </a:solidFill>
              </a:rPr>
              <a:t>deliv</a:t>
            </a:r>
            <a:r>
              <a:rPr lang="en-GB" dirty="0">
                <a:solidFill>
                  <a:srgbClr val="00B050"/>
                </a:solidFill>
              </a:rPr>
              <a:t>. done</a:t>
            </a:r>
            <a:endParaRPr lang="en-GB" dirty="0" smtClean="0">
              <a:solidFill>
                <a:srgbClr val="00B050"/>
              </a:solidFill>
            </a:endParaRPr>
          </a:p>
          <a:p>
            <a:pPr marL="352425" indent="-352425">
              <a:buNone/>
            </a:pPr>
            <a:r>
              <a:rPr lang="ca-ES" b="1" dirty="0"/>
              <a:t>ACTIVITY 4 </a:t>
            </a:r>
            <a:r>
              <a:rPr lang="ca-ES" dirty="0"/>
              <a:t>[M8 – M9]: 1x 8 </a:t>
            </a:r>
            <a:r>
              <a:rPr lang="ca-ES" dirty="0" err="1"/>
              <a:t>hours</a:t>
            </a:r>
            <a:r>
              <a:rPr lang="ca-ES" dirty="0"/>
              <a:t> x15 </a:t>
            </a:r>
            <a:r>
              <a:rPr lang="ca-ES" dirty="0" smtClean="0"/>
              <a:t>participants. Most </a:t>
            </a:r>
            <a:r>
              <a:rPr lang="ca-ES" dirty="0" err="1" smtClean="0"/>
              <a:t>facilitators</a:t>
            </a:r>
            <a:r>
              <a:rPr lang="ca-ES" dirty="0" smtClean="0"/>
              <a:t> </a:t>
            </a:r>
            <a:r>
              <a:rPr lang="ca-ES" dirty="0" err="1" smtClean="0"/>
              <a:t>participated</a:t>
            </a:r>
            <a:r>
              <a:rPr lang="ca-ES" dirty="0" smtClean="0"/>
              <a:t> in A3 as </a:t>
            </a:r>
            <a:r>
              <a:rPr lang="ca-ES" dirty="0" err="1" smtClean="0"/>
              <a:t>well</a:t>
            </a:r>
            <a:r>
              <a:rPr lang="ca-ES" dirty="0" smtClean="0"/>
              <a:t>. 18/09/2015 </a:t>
            </a:r>
            <a:r>
              <a:rPr lang="en-GB" dirty="0" err="1">
                <a:solidFill>
                  <a:srgbClr val="FF0000"/>
                </a:solidFill>
              </a:rPr>
              <a:t>deliv</a:t>
            </a:r>
            <a:r>
              <a:rPr lang="en-GB" dirty="0">
                <a:solidFill>
                  <a:srgbClr val="FF0000"/>
                </a:solidFill>
              </a:rPr>
              <a:t>. </a:t>
            </a:r>
            <a:r>
              <a:rPr lang="en-GB" dirty="0" smtClean="0">
                <a:solidFill>
                  <a:srgbClr val="FF0000"/>
                </a:solidFill>
              </a:rPr>
              <a:t>pending</a:t>
            </a:r>
            <a:endParaRPr lang="ca-ES" dirty="0" smtClean="0"/>
          </a:p>
          <a:p>
            <a:pPr marL="352425" indent="-352425">
              <a:buNone/>
            </a:pPr>
            <a:r>
              <a:rPr lang="en-GB" b="1" dirty="0"/>
              <a:t>ACTIVITY 5 </a:t>
            </a:r>
            <a:r>
              <a:rPr lang="en-GB" dirty="0"/>
              <a:t>[M10-M12 ] </a:t>
            </a:r>
            <a:r>
              <a:rPr lang="ca-ES" dirty="0" err="1"/>
              <a:t>Training</a:t>
            </a:r>
            <a:r>
              <a:rPr lang="ca-ES" dirty="0"/>
              <a:t>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trainees</a:t>
            </a:r>
            <a:r>
              <a:rPr lang="ca-ES" dirty="0"/>
              <a:t> </a:t>
            </a:r>
            <a:r>
              <a:rPr lang="ca-ES" dirty="0" smtClean="0"/>
              <a:t>MAGIC 6 </a:t>
            </a:r>
            <a:r>
              <a:rPr lang="en-GB" dirty="0" err="1">
                <a:solidFill>
                  <a:srgbClr val="FF0000"/>
                </a:solidFill>
              </a:rPr>
              <a:t>deliv</a:t>
            </a:r>
            <a:r>
              <a:rPr lang="en-GB" dirty="0">
                <a:solidFill>
                  <a:srgbClr val="FF0000"/>
                </a:solidFill>
              </a:rPr>
              <a:t>. pending</a:t>
            </a:r>
            <a:endParaRPr lang="ca-ES" dirty="0" smtClean="0"/>
          </a:p>
          <a:p>
            <a:pPr marL="352425" indent="-352425">
              <a:buNone/>
            </a:pPr>
            <a:endParaRPr lang="ca-ES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PEER </a:t>
            </a:r>
            <a:r>
              <a:rPr lang="ca-ES" dirty="0" err="1" smtClean="0"/>
              <a:t>Process</a:t>
            </a:r>
            <a:r>
              <a:rPr lang="ca-ES" dirty="0" smtClean="0"/>
              <a:t> 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in </a:t>
            </a:r>
            <a:r>
              <a:rPr lang="ca-ES" dirty="0" err="1" smtClean="0"/>
              <a:t>terms</a:t>
            </a:r>
            <a:r>
              <a:rPr lang="ca-ES" dirty="0" smtClean="0"/>
              <a:t> of </a:t>
            </a:r>
            <a:r>
              <a:rPr lang="ca-ES" dirty="0" err="1" smtClean="0"/>
              <a:t>activities</a:t>
            </a:r>
            <a:r>
              <a:rPr lang="ca-ES" dirty="0" smtClean="0"/>
              <a:t> &amp; </a:t>
            </a:r>
            <a:r>
              <a:rPr lang="ca-ES" dirty="0" err="1" smtClean="0"/>
              <a:t>deliverables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427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b="1" u="sng" dirty="0" smtClean="0"/>
              <a:t>WS2</a:t>
            </a:r>
          </a:p>
          <a:p>
            <a:pPr marL="352425" indent="-352425">
              <a:buNone/>
            </a:pPr>
            <a:r>
              <a:rPr lang="en-GB" dirty="0"/>
              <a:t>ACTIVITY 1. [M4-M6] Development of the evaluation framework and tools.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00B050"/>
                </a:solidFill>
              </a:rPr>
              <a:t>deliv</a:t>
            </a:r>
            <a:r>
              <a:rPr lang="en-GB" dirty="0" smtClean="0">
                <a:solidFill>
                  <a:srgbClr val="00B050"/>
                </a:solidFill>
              </a:rPr>
              <a:t>. </a:t>
            </a:r>
            <a:r>
              <a:rPr lang="en-GB" dirty="0">
                <a:solidFill>
                  <a:srgbClr val="00B050"/>
                </a:solidFill>
              </a:rPr>
              <a:t>d</a:t>
            </a:r>
            <a:r>
              <a:rPr lang="en-GB" dirty="0" smtClean="0">
                <a:solidFill>
                  <a:srgbClr val="00B050"/>
                </a:solidFill>
              </a:rPr>
              <a:t>one</a:t>
            </a:r>
          </a:p>
          <a:p>
            <a:pPr marL="352425" indent="-352425">
              <a:buNone/>
            </a:pPr>
            <a:r>
              <a:rPr lang="en-GB" dirty="0"/>
              <a:t>ACTIVITY 2. [M10-M12] Group work with Roma young people to identify their </a:t>
            </a:r>
            <a:r>
              <a:rPr lang="en-GB" dirty="0" smtClean="0"/>
              <a:t>issues </a:t>
            </a:r>
            <a:r>
              <a:rPr lang="en-GB" dirty="0" err="1" smtClean="0">
                <a:solidFill>
                  <a:srgbClr val="00B050"/>
                </a:solidFill>
              </a:rPr>
              <a:t>deliv</a:t>
            </a:r>
            <a:r>
              <a:rPr lang="en-GB" dirty="0">
                <a:solidFill>
                  <a:srgbClr val="00B050"/>
                </a:solidFill>
              </a:rPr>
              <a:t>. done</a:t>
            </a:r>
          </a:p>
          <a:p>
            <a:pPr marL="352425" indent="-352425">
              <a:buNone/>
            </a:pPr>
            <a:r>
              <a:rPr lang="en-GB" i="1" dirty="0"/>
              <a:t>ACTIVITY 3. </a:t>
            </a:r>
            <a:r>
              <a:rPr lang="en-GB" b="1" i="1" dirty="0"/>
              <a:t>[M13]</a:t>
            </a:r>
            <a:r>
              <a:rPr lang="en-GB" i="1" dirty="0"/>
              <a:t> Evaluation of the group work, to assess successes, challenges </a:t>
            </a:r>
            <a:r>
              <a:rPr lang="en-GB" i="1" dirty="0" err="1" smtClean="0">
                <a:solidFill>
                  <a:srgbClr val="FF0000"/>
                </a:solidFill>
              </a:rPr>
              <a:t>deliv</a:t>
            </a:r>
            <a:r>
              <a:rPr lang="en-GB" i="1" dirty="0" smtClean="0">
                <a:solidFill>
                  <a:srgbClr val="FF0000"/>
                </a:solidFill>
              </a:rPr>
              <a:t> pending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PEER </a:t>
            </a:r>
            <a:r>
              <a:rPr lang="ca-ES" dirty="0" err="1" smtClean="0"/>
              <a:t>Process</a:t>
            </a:r>
            <a:r>
              <a:rPr lang="ca-ES" dirty="0" smtClean="0"/>
              <a:t> 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in </a:t>
            </a:r>
            <a:r>
              <a:rPr lang="ca-ES" dirty="0" err="1" smtClean="0"/>
              <a:t>terms</a:t>
            </a:r>
            <a:r>
              <a:rPr lang="ca-ES" dirty="0" smtClean="0"/>
              <a:t> of </a:t>
            </a:r>
            <a:r>
              <a:rPr lang="ca-ES" dirty="0" err="1" smtClean="0"/>
              <a:t>activities</a:t>
            </a:r>
            <a:r>
              <a:rPr lang="ca-ES" dirty="0" smtClean="0"/>
              <a:t> &amp; </a:t>
            </a:r>
            <a:r>
              <a:rPr lang="ca-ES" dirty="0" err="1" smtClean="0"/>
              <a:t>deliverables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293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PEER </a:t>
            </a:r>
            <a:r>
              <a:rPr lang="ca-ES" dirty="0" err="1" smtClean="0"/>
              <a:t>Process</a:t>
            </a:r>
            <a:r>
              <a:rPr lang="ca-ES" dirty="0" smtClean="0"/>
              <a:t> in 3 </a:t>
            </a:r>
            <a:r>
              <a:rPr lang="ca-ES" dirty="0" err="1" smtClean="0"/>
              <a:t>sites</a:t>
            </a:r>
            <a:r>
              <a:rPr lang="ca-ES" dirty="0" smtClean="0"/>
              <a:t> - Barcelona</a:t>
            </a:r>
            <a:endParaRPr lang="ca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2527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Elipse"/>
          <p:cNvSpPr/>
          <p:nvPr/>
        </p:nvSpPr>
        <p:spPr>
          <a:xfrm>
            <a:off x="3635896" y="3235200"/>
            <a:ext cx="576064" cy="5538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Rectángulo"/>
          <p:cNvSpPr/>
          <p:nvPr/>
        </p:nvSpPr>
        <p:spPr>
          <a:xfrm>
            <a:off x="1771733" y="2660877"/>
            <a:ext cx="1987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Delivering </a:t>
            </a:r>
            <a:r>
              <a:rPr lang="en-GB" dirty="0"/>
              <a:t>training </a:t>
            </a:r>
            <a:endParaRPr lang="en-GB" dirty="0" smtClean="0"/>
          </a:p>
          <a:p>
            <a:r>
              <a:rPr lang="en-GB" dirty="0" smtClean="0"/>
              <a:t>of </a:t>
            </a:r>
            <a:r>
              <a:rPr lang="en-GB" dirty="0"/>
              <a:t>the trainers </a:t>
            </a:r>
            <a:r>
              <a:rPr lang="en-GB" dirty="0" smtClean="0"/>
              <a:t>Sept</a:t>
            </a:r>
            <a:endParaRPr lang="ca-ES" dirty="0"/>
          </a:p>
        </p:txBody>
      </p:sp>
      <p:sp>
        <p:nvSpPr>
          <p:cNvPr id="10" name="9 Elipse"/>
          <p:cNvSpPr/>
          <p:nvPr/>
        </p:nvSpPr>
        <p:spPr>
          <a:xfrm>
            <a:off x="4485220" y="2819153"/>
            <a:ext cx="662844" cy="6876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CuadroTexto"/>
          <p:cNvSpPr txBox="1"/>
          <p:nvPr/>
        </p:nvSpPr>
        <p:spPr>
          <a:xfrm>
            <a:off x="5148064" y="351212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>
                <a:solidFill>
                  <a:srgbClr val="FF0000"/>
                </a:solidFill>
              </a:rPr>
              <a:t>Magic</a:t>
            </a:r>
            <a:r>
              <a:rPr lang="ca-ES" dirty="0" smtClean="0">
                <a:solidFill>
                  <a:srgbClr val="FF0000"/>
                </a:solidFill>
              </a:rPr>
              <a:t> 6</a:t>
            </a:r>
          </a:p>
          <a:p>
            <a:r>
              <a:rPr lang="ca-ES" dirty="0" smtClean="0">
                <a:solidFill>
                  <a:srgbClr val="FF0000"/>
                </a:solidFill>
              </a:rPr>
              <a:t>In 3 </a:t>
            </a:r>
            <a:r>
              <a:rPr lang="ca-ES" dirty="0" err="1" smtClean="0">
                <a:solidFill>
                  <a:srgbClr val="FF0000"/>
                </a:solidFill>
              </a:rPr>
              <a:t>sites</a:t>
            </a:r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12" name="11 Estrella de 5 puntas"/>
          <p:cNvSpPr/>
          <p:nvPr/>
        </p:nvSpPr>
        <p:spPr>
          <a:xfrm>
            <a:off x="5508104" y="2439046"/>
            <a:ext cx="828092" cy="8459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12 CuadroTexto"/>
          <p:cNvSpPr txBox="1"/>
          <p:nvPr/>
        </p:nvSpPr>
        <p:spPr>
          <a:xfrm>
            <a:off x="4067944" y="177281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>
                <a:solidFill>
                  <a:schemeClr val="tx2"/>
                </a:solidFill>
              </a:rPr>
              <a:t>Comparative</a:t>
            </a:r>
            <a:r>
              <a:rPr lang="ca-ES" dirty="0" smtClean="0">
                <a:solidFill>
                  <a:schemeClr val="tx2"/>
                </a:solidFill>
              </a:rPr>
              <a:t> </a:t>
            </a:r>
            <a:r>
              <a:rPr lang="ca-ES" dirty="0" err="1" smtClean="0">
                <a:solidFill>
                  <a:schemeClr val="tx2"/>
                </a:solidFill>
              </a:rPr>
              <a:t>Evaluation</a:t>
            </a:r>
            <a:r>
              <a:rPr lang="ca-ES" dirty="0" smtClean="0">
                <a:solidFill>
                  <a:schemeClr val="tx2"/>
                </a:solidFill>
              </a:rPr>
              <a:t> + </a:t>
            </a:r>
            <a:r>
              <a:rPr lang="ca-ES" dirty="0" err="1" smtClean="0">
                <a:solidFill>
                  <a:schemeClr val="tx2"/>
                </a:solidFill>
              </a:rPr>
              <a:t>Transition</a:t>
            </a:r>
            <a:r>
              <a:rPr lang="ca-ES" dirty="0" smtClean="0">
                <a:solidFill>
                  <a:schemeClr val="tx2"/>
                </a:solidFill>
              </a:rPr>
              <a:t>...</a:t>
            </a:r>
            <a:endParaRPr lang="ca-ES" dirty="0">
              <a:solidFill>
                <a:schemeClr val="tx2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24328" y="2095981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/>
              <a:t>2016?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17400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176" y="393395"/>
            <a:ext cx="8412288" cy="577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Llamada con línea 2"/>
          <p:cNvSpPr/>
          <p:nvPr/>
        </p:nvSpPr>
        <p:spPr>
          <a:xfrm>
            <a:off x="6444208" y="2708920"/>
            <a:ext cx="1224136" cy="57042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381"/>
              <a:gd name="adj6" fmla="val -154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Bon Pastor</a:t>
            </a:r>
            <a:endParaRPr lang="ca-ES" dirty="0"/>
          </a:p>
        </p:txBody>
      </p:sp>
      <p:sp>
        <p:nvSpPr>
          <p:cNvPr id="6" name="5 Llamada con línea 1"/>
          <p:cNvSpPr/>
          <p:nvPr/>
        </p:nvSpPr>
        <p:spPr>
          <a:xfrm>
            <a:off x="827584" y="980728"/>
            <a:ext cx="1202432" cy="612648"/>
          </a:xfrm>
          <a:prstGeom prst="borderCallout1">
            <a:avLst>
              <a:gd name="adj1" fmla="val 97305"/>
              <a:gd name="adj2" fmla="val 102193"/>
              <a:gd name="adj3" fmla="val 196292"/>
              <a:gd name="adj4" fmla="val 215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Roquetes</a:t>
            </a:r>
            <a:endParaRPr lang="ca-ES" dirty="0"/>
          </a:p>
        </p:txBody>
      </p:sp>
      <p:sp>
        <p:nvSpPr>
          <p:cNvPr id="7" name="6 Llamada con línea 1"/>
          <p:cNvSpPr/>
          <p:nvPr/>
        </p:nvSpPr>
        <p:spPr>
          <a:xfrm>
            <a:off x="539552" y="3789040"/>
            <a:ext cx="1152128" cy="504056"/>
          </a:xfrm>
          <a:prstGeom prst="borderCallout1">
            <a:avLst>
              <a:gd name="adj1" fmla="val 95133"/>
              <a:gd name="adj2" fmla="val 98881"/>
              <a:gd name="adj3" fmla="val 163422"/>
              <a:gd name="adj4" fmla="val 202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Gràcia</a:t>
            </a:r>
            <a:endParaRPr lang="ca-ES" dirty="0"/>
          </a:p>
        </p:txBody>
      </p:sp>
      <p:sp>
        <p:nvSpPr>
          <p:cNvPr id="8" name="7 Llamada con línea 1"/>
          <p:cNvSpPr/>
          <p:nvPr/>
        </p:nvSpPr>
        <p:spPr>
          <a:xfrm>
            <a:off x="4788024" y="5589240"/>
            <a:ext cx="1656184" cy="432048"/>
          </a:xfrm>
          <a:prstGeom prst="borderCallout1">
            <a:avLst>
              <a:gd name="adj1" fmla="val 18750"/>
              <a:gd name="adj2" fmla="val -8333"/>
              <a:gd name="adj3" fmla="val 105074"/>
              <a:gd name="adj4" fmla="val -6836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2"/>
                </a:solidFill>
              </a:rPr>
              <a:t>PEER </a:t>
            </a:r>
            <a:r>
              <a:rPr lang="ca-ES" dirty="0" err="1" smtClean="0">
                <a:solidFill>
                  <a:schemeClr val="tx2"/>
                </a:solidFill>
              </a:rPr>
              <a:t>meeting</a:t>
            </a:r>
            <a:endParaRPr lang="ca-ES" dirty="0">
              <a:solidFill>
                <a:schemeClr val="tx2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09528" y="413792"/>
            <a:ext cx="5338936" cy="1143000"/>
          </a:xfrm>
          <a:solidFill>
            <a:srgbClr val="FFFFCC">
              <a:alpha val="54118"/>
            </a:srgbClr>
          </a:solidFill>
        </p:spPr>
        <p:txBody>
          <a:bodyPr/>
          <a:lstStyle/>
          <a:p>
            <a:pPr algn="r"/>
            <a:r>
              <a:rPr lang="ca-ES" dirty="0" smtClean="0"/>
              <a:t>PEER in Barcelona City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989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6" b="11404"/>
          <a:stretch/>
        </p:blipFill>
        <p:spPr>
          <a:xfrm>
            <a:off x="720080" y="2060848"/>
            <a:ext cx="7596336" cy="407469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PEER in site </a:t>
            </a:r>
            <a:r>
              <a:rPr lang="en-GB" dirty="0" smtClean="0">
                <a:sym typeface="Wingdings"/>
              </a:rPr>
              <a:t> </a:t>
            </a:r>
            <a:r>
              <a:rPr lang="en-GB" dirty="0" smtClean="0">
                <a:solidFill>
                  <a:schemeClr val="accent1"/>
                </a:solidFill>
              </a:rPr>
              <a:t>Bon Pastor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3312368" cy="1548171"/>
          </a:xfrm>
          <a:solidFill>
            <a:srgbClr val="FFFFCC">
              <a:alpha val="4902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 smtClean="0"/>
              <a:t>Roma </a:t>
            </a:r>
            <a:r>
              <a:rPr lang="ca-ES" sz="2400" dirty="0" err="1" smtClean="0"/>
              <a:t>Grassroots</a:t>
            </a:r>
            <a:r>
              <a:rPr lang="ca-ES" sz="2400" dirty="0" smtClean="0"/>
              <a:t> NGO</a:t>
            </a:r>
          </a:p>
          <a:p>
            <a:pPr marL="0" indent="0">
              <a:buNone/>
            </a:pPr>
            <a:r>
              <a:rPr lang="ca-ES" sz="2400" dirty="0" smtClean="0"/>
              <a:t>Roma </a:t>
            </a:r>
            <a:r>
              <a:rPr lang="ca-ES" sz="2400" dirty="0" err="1" smtClean="0"/>
              <a:t>coordinator</a:t>
            </a:r>
            <a:endParaRPr lang="ca-ES" sz="2400" dirty="0" smtClean="0"/>
          </a:p>
          <a:p>
            <a:pPr marL="0" indent="0">
              <a:buNone/>
            </a:pPr>
            <a:r>
              <a:rPr lang="ca-ES" sz="2400" dirty="0" smtClean="0"/>
              <a:t>Roma </a:t>
            </a:r>
            <a:r>
              <a:rPr lang="ca-ES" sz="2400" dirty="0" err="1" smtClean="0"/>
              <a:t>facilitators</a:t>
            </a:r>
            <a:endParaRPr lang="ca-ES" sz="2400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436096" y="1772816"/>
            <a:ext cx="3707904" cy="1944216"/>
          </a:xfrm>
          <a:prstGeom prst="rect">
            <a:avLst/>
          </a:prstGeom>
          <a:solidFill>
            <a:srgbClr val="FFFFCC">
              <a:alpha val="49020"/>
            </a:srgb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11 youth (15 – 24 </a:t>
            </a:r>
            <a:r>
              <a:rPr lang="en-GB" sz="2400" dirty="0" err="1" smtClean="0"/>
              <a:t>yrs</a:t>
            </a:r>
            <a:r>
              <a:rPr lang="en-GB" sz="24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6 male / 5 female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2 non-Roma included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6 sessions, low “truancy” rate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Goal: </a:t>
            </a:r>
            <a:r>
              <a:rPr lang="en-GB" sz="2400" b="1" dirty="0" smtClean="0"/>
              <a:t>Free time club for children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Strong commitment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b="1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-35932" y="5301208"/>
            <a:ext cx="3959860" cy="1008112"/>
          </a:xfrm>
          <a:prstGeom prst="rect">
            <a:avLst/>
          </a:prstGeom>
          <a:solidFill>
            <a:srgbClr val="FFFFCC">
              <a:alpha val="4902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400" dirty="0" err="1" smtClean="0"/>
              <a:t>Support</a:t>
            </a:r>
            <a:r>
              <a:rPr lang="ca-ES" sz="2400" dirty="0" smtClean="0"/>
              <a:t> </a:t>
            </a:r>
            <a:r>
              <a:rPr lang="ca-ES" sz="2400" dirty="0" err="1" smtClean="0"/>
              <a:t>from</a:t>
            </a:r>
            <a:r>
              <a:rPr lang="ca-ES" sz="2400" dirty="0" smtClean="0"/>
              <a:t> </a:t>
            </a:r>
            <a:r>
              <a:rPr lang="ca-ES" sz="2400" dirty="0" err="1" smtClean="0"/>
              <a:t>publ</a:t>
            </a:r>
            <a:r>
              <a:rPr lang="ca-ES" sz="2400" dirty="0" smtClean="0"/>
              <a:t>. </a:t>
            </a:r>
            <a:r>
              <a:rPr lang="ca-ES" sz="2400" dirty="0" err="1" smtClean="0"/>
              <a:t>admin</a:t>
            </a:r>
            <a:r>
              <a:rPr lang="ca-ES" sz="2400" dirty="0" smtClean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2400" dirty="0" smtClean="0"/>
              <a:t>Local “</a:t>
            </a:r>
            <a:r>
              <a:rPr lang="ca-ES" sz="2400" dirty="0" err="1" smtClean="0"/>
              <a:t>youth</a:t>
            </a:r>
            <a:r>
              <a:rPr lang="ca-ES" sz="2400" dirty="0" smtClean="0"/>
              <a:t> </a:t>
            </a:r>
            <a:r>
              <a:rPr lang="ca-ES" sz="2400" dirty="0" err="1" smtClean="0"/>
              <a:t>energizer</a:t>
            </a:r>
            <a:r>
              <a:rPr lang="ca-ES" sz="2400" dirty="0" smtClean="0"/>
              <a:t> agent”</a:t>
            </a:r>
            <a:endParaRPr lang="ca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292080" y="5589240"/>
            <a:ext cx="3240360" cy="369332"/>
          </a:xfrm>
          <a:prstGeom prst="rect">
            <a:avLst/>
          </a:prstGeom>
          <a:solidFill>
            <a:srgbClr val="FFFFCC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ca-ES" dirty="0" smtClean="0"/>
              <a:t>In a </a:t>
            </a:r>
            <a:r>
              <a:rPr lang="ca-ES" dirty="0" err="1" smtClean="0"/>
              <a:t>phase</a:t>
            </a:r>
            <a:r>
              <a:rPr lang="ca-ES" dirty="0" smtClean="0"/>
              <a:t> of “self-</a:t>
            </a:r>
            <a:r>
              <a:rPr lang="ca-ES" dirty="0" err="1" smtClean="0"/>
              <a:t>government</a:t>
            </a:r>
            <a:r>
              <a:rPr lang="ca-ES" dirty="0" smtClean="0"/>
              <a:t>”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049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935" y="1556792"/>
            <a:ext cx="8511245" cy="4392487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in site </a:t>
            </a:r>
            <a:r>
              <a:rPr lang="en-GB" dirty="0" smtClean="0">
                <a:sym typeface="Wingdings"/>
              </a:rPr>
              <a:t> </a:t>
            </a:r>
            <a:r>
              <a:rPr lang="en-GB" dirty="0" err="1" smtClean="0">
                <a:solidFill>
                  <a:schemeClr val="accent1"/>
                </a:solidFill>
                <a:sym typeface="Wingdings"/>
              </a:rPr>
              <a:t>Roquetes</a:t>
            </a:r>
            <a:endParaRPr lang="ca-ES" dirty="0">
              <a:solidFill>
                <a:schemeClr val="accent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1124744"/>
            <a:ext cx="3312368" cy="1548171"/>
          </a:xfrm>
          <a:prstGeom prst="rect">
            <a:avLst/>
          </a:prstGeom>
          <a:solidFill>
            <a:srgbClr val="FFFFCC">
              <a:alpha val="4902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400" dirty="0" smtClean="0"/>
              <a:t>Roma </a:t>
            </a:r>
            <a:r>
              <a:rPr lang="ca-ES" sz="2400" dirty="0" err="1" smtClean="0"/>
              <a:t>Grassroots</a:t>
            </a:r>
            <a:r>
              <a:rPr lang="ca-ES" sz="2400" dirty="0" smtClean="0"/>
              <a:t> NGO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2400" dirty="0" smtClean="0"/>
              <a:t>Roma </a:t>
            </a:r>
            <a:r>
              <a:rPr lang="ca-ES" sz="2400" dirty="0" err="1" smtClean="0"/>
              <a:t>coordinator</a:t>
            </a:r>
            <a:endParaRPr lang="ca-E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2400" dirty="0" smtClean="0"/>
              <a:t>Roma </a:t>
            </a:r>
            <a:r>
              <a:rPr lang="ca-ES" sz="2400" dirty="0" err="1" smtClean="0"/>
              <a:t>facilitators</a:t>
            </a:r>
            <a:endParaRPr lang="ca-ES" sz="24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076056" y="4149080"/>
            <a:ext cx="4248472" cy="2088232"/>
          </a:xfrm>
          <a:prstGeom prst="rect">
            <a:avLst/>
          </a:prstGeom>
          <a:solidFill>
            <a:srgbClr val="FFFFCC">
              <a:alpha val="61961"/>
            </a:srgb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10 youth (15 – 20 </a:t>
            </a:r>
            <a:r>
              <a:rPr lang="en-GB" sz="2400" dirty="0" err="1" smtClean="0"/>
              <a:t>yrs</a:t>
            </a:r>
            <a:r>
              <a:rPr lang="en-GB" sz="24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Girls only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6 sessions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Goal: </a:t>
            </a:r>
            <a:r>
              <a:rPr lang="en-GB" sz="2400" b="1" dirty="0" smtClean="0"/>
              <a:t>Face painting + makeup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Increasing commitment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Weak group cohesion, mid-level truancy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b="1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0" y="4653136"/>
            <a:ext cx="4644008" cy="1944216"/>
          </a:xfrm>
          <a:prstGeom prst="rect">
            <a:avLst/>
          </a:prstGeom>
          <a:solidFill>
            <a:srgbClr val="FFFFCC">
              <a:alpha val="61961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Local stakeholders’ interest &amp; commitment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District councillor for Youth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Social services (citizenship participation agents)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376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in site </a:t>
            </a:r>
            <a:r>
              <a:rPr lang="en-GB" dirty="0" smtClean="0">
                <a:sym typeface="Wingdings"/>
              </a:rPr>
              <a:t> </a:t>
            </a:r>
            <a:r>
              <a:rPr lang="en-GB" dirty="0" err="1" smtClean="0">
                <a:solidFill>
                  <a:schemeClr val="accent1"/>
                </a:solidFill>
                <a:sym typeface="Wingdings"/>
              </a:rPr>
              <a:t>Gràcia</a:t>
            </a:r>
            <a:endParaRPr lang="ca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1196752"/>
            <a:ext cx="7416824" cy="4838053"/>
          </a:xfr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0" y="1124744"/>
            <a:ext cx="3312368" cy="1548171"/>
          </a:xfrm>
          <a:prstGeom prst="rect">
            <a:avLst/>
          </a:prstGeom>
          <a:solidFill>
            <a:srgbClr val="FFFFCC">
              <a:alpha val="4902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400" dirty="0" smtClean="0"/>
              <a:t>Roma </a:t>
            </a:r>
            <a:r>
              <a:rPr lang="ca-ES" sz="2400" dirty="0" err="1" smtClean="0"/>
              <a:t>Grassroots</a:t>
            </a:r>
            <a:r>
              <a:rPr lang="ca-ES" sz="2400" dirty="0" smtClean="0"/>
              <a:t> NGO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2400" dirty="0" smtClean="0"/>
              <a:t>Roma </a:t>
            </a:r>
            <a:r>
              <a:rPr lang="ca-ES" sz="2400" dirty="0" err="1" smtClean="0"/>
              <a:t>coordinator</a:t>
            </a:r>
            <a:endParaRPr lang="ca-E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2400" dirty="0" smtClean="0"/>
              <a:t>Roma </a:t>
            </a:r>
            <a:r>
              <a:rPr lang="ca-ES" sz="2400" dirty="0" err="1" smtClean="0"/>
              <a:t>facilitators</a:t>
            </a:r>
            <a:endParaRPr lang="ca-ES" sz="24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0" y="5517232"/>
            <a:ext cx="5580112" cy="1008112"/>
          </a:xfrm>
          <a:prstGeom prst="rect">
            <a:avLst/>
          </a:prstGeom>
          <a:solidFill>
            <a:srgbClr val="FFFFCC">
              <a:alpha val="61961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Local stakeholders’ interest &amp; commitment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Citizenship participation agents</a:t>
            </a:r>
            <a:endParaRPr lang="en-GB" sz="2400" b="1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44008" y="3356992"/>
            <a:ext cx="4542384" cy="1944216"/>
          </a:xfrm>
          <a:prstGeom prst="rect">
            <a:avLst/>
          </a:prstGeom>
          <a:solidFill>
            <a:srgbClr val="FFFFCC">
              <a:alpha val="70980"/>
            </a:srgb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8</a:t>
            </a:r>
            <a:r>
              <a:rPr lang="en-GB" sz="2400" dirty="0" smtClean="0"/>
              <a:t> youth (12 – 14 </a:t>
            </a:r>
            <a:r>
              <a:rPr lang="en-GB" sz="2400" dirty="0" err="1" smtClean="0"/>
              <a:t>yrs</a:t>
            </a:r>
            <a:r>
              <a:rPr lang="en-GB" sz="24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Roma only, Mixed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3</a:t>
            </a:r>
            <a:r>
              <a:rPr lang="en-GB" sz="2400" dirty="0" smtClean="0"/>
              <a:t> sessions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Goal: </a:t>
            </a:r>
            <a:r>
              <a:rPr lang="en-GB" sz="2400" b="1" dirty="0" smtClean="0"/>
              <a:t>Roma participation in </a:t>
            </a:r>
            <a:r>
              <a:rPr lang="en-GB" sz="2400" b="1" dirty="0" err="1" smtClean="0"/>
              <a:t>Festa</a:t>
            </a:r>
            <a:r>
              <a:rPr lang="en-GB" sz="2400" b="1" dirty="0" smtClean="0"/>
              <a:t> major </a:t>
            </a:r>
            <a:r>
              <a:rPr lang="en-GB" sz="2400" dirty="0" smtClean="0"/>
              <a:t>(District Festival)</a:t>
            </a:r>
            <a:endParaRPr lang="en-GB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Challenging dynamics!!!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224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BCN PEER </a:t>
            </a:r>
            <a:r>
              <a:rPr lang="ca-ES" dirty="0" err="1" smtClean="0"/>
              <a:t>Ethical</a:t>
            </a:r>
            <a:r>
              <a:rPr lang="ca-ES" dirty="0" smtClean="0"/>
              <a:t> </a:t>
            </a:r>
            <a:r>
              <a:rPr lang="ca-ES" dirty="0" err="1" smtClean="0"/>
              <a:t>concerns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err="1" smtClean="0"/>
              <a:t>Imposed</a:t>
            </a:r>
            <a:r>
              <a:rPr lang="ca-ES" dirty="0" smtClean="0"/>
              <a:t>, top-</a:t>
            </a:r>
            <a:r>
              <a:rPr lang="ca-ES" dirty="0" err="1" smtClean="0"/>
              <a:t>down</a:t>
            </a:r>
            <a:r>
              <a:rPr lang="ca-ES" dirty="0" smtClean="0"/>
              <a:t> </a:t>
            </a:r>
            <a:r>
              <a:rPr lang="ca-ES" dirty="0" err="1" smtClean="0"/>
              <a:t>goal</a:t>
            </a:r>
            <a:r>
              <a:rPr lang="ca-ES" dirty="0" smtClean="0"/>
              <a:t> </a:t>
            </a:r>
            <a:r>
              <a:rPr lang="ca-ES" dirty="0" err="1" smtClean="0"/>
              <a:t>definition</a:t>
            </a:r>
            <a:endParaRPr lang="ca-ES" dirty="0" smtClean="0"/>
          </a:p>
          <a:p>
            <a:r>
              <a:rPr lang="ca-ES" dirty="0" err="1" smtClean="0"/>
              <a:t>Not</a:t>
            </a:r>
            <a:r>
              <a:rPr lang="ca-ES" dirty="0" smtClean="0"/>
              <a:t> all </a:t>
            </a:r>
            <a:r>
              <a:rPr lang="ca-ES" dirty="0" err="1" smtClean="0"/>
              <a:t>families</a:t>
            </a:r>
            <a:r>
              <a:rPr lang="ca-ES" dirty="0" smtClean="0"/>
              <a:t>’ </a:t>
            </a:r>
            <a:r>
              <a:rPr lang="ca-ES" dirty="0" err="1" smtClean="0"/>
              <a:t>informed</a:t>
            </a:r>
            <a:r>
              <a:rPr lang="ca-ES" dirty="0" smtClean="0"/>
              <a:t> </a:t>
            </a:r>
            <a:r>
              <a:rPr lang="ca-ES" dirty="0" err="1" smtClean="0"/>
              <a:t>agreement</a:t>
            </a:r>
            <a:r>
              <a:rPr lang="ca-ES" dirty="0" smtClean="0"/>
              <a:t> </a:t>
            </a:r>
            <a:r>
              <a:rPr lang="ca-ES" dirty="0" err="1" smtClean="0"/>
              <a:t>forms</a:t>
            </a:r>
            <a:r>
              <a:rPr lang="ca-ES" dirty="0" smtClean="0"/>
              <a:t> </a:t>
            </a:r>
            <a:r>
              <a:rPr lang="ca-ES" dirty="0" err="1" smtClean="0"/>
              <a:t>could</a:t>
            </a:r>
            <a:r>
              <a:rPr lang="ca-ES" dirty="0" smtClean="0"/>
              <a:t> be </a:t>
            </a:r>
            <a:r>
              <a:rPr lang="ca-ES" dirty="0" err="1" smtClean="0"/>
              <a:t>collected</a:t>
            </a:r>
            <a:endParaRPr lang="ca-ES" dirty="0" smtClean="0"/>
          </a:p>
          <a:p>
            <a:r>
              <a:rPr lang="ca-ES" dirty="0" smtClean="0"/>
              <a:t>In </a:t>
            </a:r>
            <a:r>
              <a:rPr lang="ca-ES" dirty="0" err="1" smtClean="0"/>
              <a:t>one</a:t>
            </a:r>
            <a:r>
              <a:rPr lang="ca-ES" dirty="0" smtClean="0"/>
              <a:t> particular </a:t>
            </a:r>
            <a:r>
              <a:rPr lang="ca-ES" dirty="0" err="1" smtClean="0"/>
              <a:t>case</a:t>
            </a:r>
            <a:r>
              <a:rPr lang="ca-ES" dirty="0" smtClean="0"/>
              <a:t>, </a:t>
            </a:r>
            <a:r>
              <a:rPr lang="ca-ES" dirty="0" err="1" smtClean="0"/>
              <a:t>participation</a:t>
            </a:r>
            <a:r>
              <a:rPr lang="ca-ES" dirty="0" smtClean="0"/>
              <a:t> of </a:t>
            </a:r>
            <a:r>
              <a:rPr lang="ca-ES" dirty="0" err="1" smtClean="0"/>
              <a:t>children</a:t>
            </a:r>
            <a:r>
              <a:rPr lang="ca-ES" dirty="0" smtClean="0"/>
              <a:t> is </a:t>
            </a:r>
            <a:r>
              <a:rPr lang="ca-ES" dirty="0" err="1" smtClean="0"/>
              <a:t>not</a:t>
            </a:r>
            <a:r>
              <a:rPr lang="ca-ES" dirty="0" smtClean="0"/>
              <a:t> </a:t>
            </a:r>
            <a:r>
              <a:rPr lang="ca-ES" dirty="0" err="1" smtClean="0"/>
              <a:t>clearly</a:t>
            </a:r>
            <a:r>
              <a:rPr lang="ca-ES" dirty="0" smtClean="0"/>
              <a:t> </a:t>
            </a:r>
            <a:r>
              <a:rPr lang="ca-ES" dirty="0" err="1" smtClean="0"/>
              <a:t>voluntary</a:t>
            </a:r>
            <a:r>
              <a:rPr lang="ca-ES" dirty="0" smtClean="0"/>
              <a:t> (</a:t>
            </a:r>
            <a:r>
              <a:rPr lang="ca-ES" dirty="0" err="1" smtClean="0"/>
              <a:t>community</a:t>
            </a:r>
            <a:r>
              <a:rPr lang="ca-ES" dirty="0" smtClean="0"/>
              <a:t> </a:t>
            </a:r>
            <a:r>
              <a:rPr lang="ca-ES" dirty="0" err="1" smtClean="0"/>
              <a:t>pressure</a:t>
            </a:r>
            <a:r>
              <a:rPr lang="ca-ES" dirty="0" smtClean="0"/>
              <a:t>) </a:t>
            </a:r>
          </a:p>
          <a:p>
            <a:r>
              <a:rPr lang="ca-ES" dirty="0" smtClean="0"/>
              <a:t>Project </a:t>
            </a:r>
            <a:r>
              <a:rPr lang="ca-ES" dirty="0" err="1" smtClean="0"/>
              <a:t>may</a:t>
            </a:r>
            <a:r>
              <a:rPr lang="ca-ES" dirty="0" smtClean="0"/>
              <a:t> </a:t>
            </a:r>
            <a:r>
              <a:rPr lang="ca-ES" dirty="0" err="1" smtClean="0"/>
              <a:t>generate</a:t>
            </a:r>
            <a:r>
              <a:rPr lang="ca-ES" dirty="0" smtClean="0"/>
              <a:t> </a:t>
            </a:r>
            <a:r>
              <a:rPr lang="ca-ES" dirty="0" err="1" smtClean="0"/>
              <a:t>frustrated</a:t>
            </a:r>
            <a:r>
              <a:rPr lang="ca-ES" dirty="0" smtClean="0"/>
              <a:t> </a:t>
            </a:r>
            <a:r>
              <a:rPr lang="ca-ES" dirty="0" err="1" smtClean="0"/>
              <a:t>aspirations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895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Achievements &amp; Challenges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Constant groups w/ potential continuity </a:t>
            </a:r>
          </a:p>
          <a:p>
            <a:r>
              <a:rPr lang="en-GB" dirty="0" smtClean="0"/>
              <a:t>Emerging commitment</a:t>
            </a:r>
          </a:p>
          <a:p>
            <a:r>
              <a:rPr lang="en-GB" dirty="0" smtClean="0"/>
              <a:t>Clear, realistic, easy to follow goals</a:t>
            </a:r>
          </a:p>
          <a:p>
            <a:r>
              <a:rPr lang="en-GB" dirty="0" smtClean="0"/>
              <a:t>Interest &amp; commitment of local stakeholders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454732" y="1752599"/>
            <a:ext cx="46892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Imposed, top-down goals</a:t>
            </a:r>
          </a:p>
          <a:p>
            <a:r>
              <a:rPr lang="en-GB" dirty="0" smtClean="0"/>
              <a:t>Less well-trained facilitators in participative methodology</a:t>
            </a:r>
          </a:p>
          <a:p>
            <a:r>
              <a:rPr lang="en-GB" dirty="0" smtClean="0"/>
              <a:t>“vulnerable” age-group (commitments, marriage, labour-market…)</a:t>
            </a:r>
          </a:p>
          <a:p>
            <a:r>
              <a:rPr lang="en-GB" dirty="0" smtClean="0"/>
              <a:t>High (false?) expectations</a:t>
            </a:r>
          </a:p>
          <a:p>
            <a:r>
              <a:rPr lang="en-GB" dirty="0" smtClean="0"/>
              <a:t>Limited advocacy/lobbying activity</a:t>
            </a:r>
          </a:p>
          <a:p>
            <a:r>
              <a:rPr lang="en-GB" dirty="0" smtClean="0"/>
              <a:t>Low visibility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8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5" t="10748" r="16000" b="5200"/>
          <a:stretch/>
        </p:blipFill>
        <p:spPr bwMode="auto">
          <a:xfrm>
            <a:off x="-36512" y="16623"/>
            <a:ext cx="9176084" cy="614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5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713</Words>
  <Application>Microsoft Office PowerPoint</Application>
  <PresentationFormat>Presentación en pantalla (4:3)</PresentationFormat>
  <Paragraphs>101</Paragraphs>
  <Slides>12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Where are we? What we did?</vt:lpstr>
      <vt:lpstr>PEER Process in 3 sites - Barcelona</vt:lpstr>
      <vt:lpstr>PEER in Barcelona City</vt:lpstr>
      <vt:lpstr>PEER in site  Bon Pastor</vt:lpstr>
      <vt:lpstr>PEER in site  Roquetes</vt:lpstr>
      <vt:lpstr>PEER in site  Gràcia</vt:lpstr>
      <vt:lpstr>BCN PEER Ethical concerns</vt:lpstr>
      <vt:lpstr>Achievements &amp; Challenges</vt:lpstr>
      <vt:lpstr>Presentación de PowerPoint</vt:lpstr>
      <vt:lpstr>PEER Process  in terms of activities &amp; deliverables</vt:lpstr>
      <vt:lpstr>PEER Process  in terms of activities &amp; deliverables</vt:lpstr>
      <vt:lpstr>PEER Process  in terms of activities &amp; deliverables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we? What we did?</dc:title>
  <dc:creator>Brukner Szikfrid</dc:creator>
  <cp:lastModifiedBy>Brukner Szikfrid</cp:lastModifiedBy>
  <cp:revision>10</cp:revision>
  <dcterms:created xsi:type="dcterms:W3CDTF">2015-11-29T03:50:12Z</dcterms:created>
  <dcterms:modified xsi:type="dcterms:W3CDTF">2015-11-29T07:32:19Z</dcterms:modified>
</cp:coreProperties>
</file>