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CBD7-7E9B-F743-867F-936B50FABA08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F151-E8B8-7146-A3BE-00BC846E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discrimination (by parents, by children)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F151-E8B8-7146-A3BE-00BC846E4D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Participation Experience and Empowerment of Roma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Know-how Centre, </a:t>
            </a:r>
            <a:r>
              <a:rPr lang="en-US" dirty="0" smtClean="0"/>
              <a:t>New Bulgarian University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059" y="430661"/>
            <a:ext cx="1538941" cy="11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059" y="1835466"/>
            <a:ext cx="1538941" cy="10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4011" y="3429000"/>
            <a:ext cx="1165860" cy="1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011" y="5065262"/>
            <a:ext cx="1175497" cy="11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7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9765" cy="3854824"/>
          </a:xfrm>
          <a:prstGeom prst="rect">
            <a:avLst/>
          </a:prstGeom>
        </p:spPr>
      </p:pic>
      <p:pic>
        <p:nvPicPr>
          <p:cNvPr id="3" name="Picture 2" descr="P12807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36" y="2823882"/>
            <a:ext cx="4621804" cy="34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76" y="1090706"/>
            <a:ext cx="682811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WE/THEY UNDERSTAND PARTICIPATION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smtClean="0"/>
              <a:t>activity</a:t>
            </a:r>
            <a:r>
              <a:rPr lang="en-US" dirty="0" smtClean="0"/>
              <a:t>; aim; cause; belonging to community; responsibility; shared responsibility; partnership; self-expression; inclusion in decision-making of young people; talking about youth participation, not Roma youth participation; taking initiatives and being supported in that; constant process of learning and sharing; initiating </a:t>
            </a:r>
            <a:r>
              <a:rPr lang="en-US" dirty="0"/>
              <a:t>c</a:t>
            </a:r>
            <a:r>
              <a:rPr lang="en-US" dirty="0" smtClean="0"/>
              <a:t>hange; awareness; engagement; sharing </a:t>
            </a:r>
            <a:r>
              <a:rPr lang="en-US" dirty="0" smtClean="0"/>
              <a:t>responsibility</a:t>
            </a:r>
            <a:r>
              <a:rPr lang="en-US" dirty="0" smtClean="0"/>
              <a:t>; add value to different aspects of your life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28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enabling participation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397" y="1903495"/>
            <a:ext cx="77245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 to information for the young Roma; accessible language; </a:t>
            </a:r>
          </a:p>
          <a:p>
            <a:r>
              <a:rPr lang="en-US" dirty="0"/>
              <a:t>regular work on their motivation as with all young people; </a:t>
            </a:r>
          </a:p>
          <a:p>
            <a:r>
              <a:rPr lang="en-US" dirty="0"/>
              <a:t>individual approach to each particular group, non-stereotyping the group; </a:t>
            </a:r>
          </a:p>
          <a:p>
            <a:r>
              <a:rPr lang="en-US" dirty="0"/>
              <a:t>long-term investment and persistence;</a:t>
            </a:r>
          </a:p>
          <a:p>
            <a:r>
              <a:rPr lang="en-US" dirty="0"/>
              <a:t>continuity in working with young people, not only one-off initiatives or time-limited project activities;</a:t>
            </a:r>
          </a:p>
          <a:p>
            <a:r>
              <a:rPr lang="en-US" dirty="0"/>
              <a:t>work with the media, important to challenge stereotypes;</a:t>
            </a:r>
          </a:p>
          <a:p>
            <a:r>
              <a:rPr lang="en-US" dirty="0"/>
              <a:t>employ information technologies;</a:t>
            </a:r>
          </a:p>
          <a:p>
            <a:r>
              <a:rPr lang="en-US" dirty="0"/>
              <a:t>constantly explore alternatives, for example how Roma can be trained specifically to work in their own community;</a:t>
            </a:r>
          </a:p>
          <a:p>
            <a:r>
              <a:rPr lang="en-US" dirty="0"/>
              <a:t>being together with young people from other ethnicity and culture;</a:t>
            </a:r>
          </a:p>
          <a:p>
            <a:r>
              <a:rPr lang="en-US" dirty="0"/>
              <a:t>exploring and knowing each other;</a:t>
            </a:r>
          </a:p>
          <a:p>
            <a:r>
              <a:rPr lang="en-US" dirty="0"/>
              <a:t>being together with people from different generations - children </a:t>
            </a:r>
            <a:r>
              <a:rPr lang="en-US" dirty="0" smtClean="0"/>
              <a:t>and </a:t>
            </a:r>
            <a:r>
              <a:rPr lang="en-US" dirty="0"/>
              <a:t>parents;</a:t>
            </a:r>
          </a:p>
          <a:p>
            <a:r>
              <a:rPr lang="en-US" dirty="0"/>
              <a:t>having in place policies that overcome segregation;</a:t>
            </a:r>
          </a:p>
          <a:p>
            <a:r>
              <a:rPr lang="en-US" dirty="0"/>
              <a:t>working to change prejudices;</a:t>
            </a:r>
          </a:p>
          <a:p>
            <a:r>
              <a:rPr lang="en-US" dirty="0"/>
              <a:t>good examples and role models - educated and successful Roma people;</a:t>
            </a:r>
          </a:p>
        </p:txBody>
      </p:sp>
    </p:spTree>
    <p:extLst>
      <p:ext uri="{BB962C8B-B14F-4D97-AF65-F5344CB8AC3E}">
        <p14:creationId xmlns:p14="http://schemas.microsoft.com/office/powerpoint/2010/main" val="396399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999" y="474345"/>
            <a:ext cx="702235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mentorship;</a:t>
            </a:r>
          </a:p>
          <a:p>
            <a:r>
              <a:rPr lang="en-US" dirty="0"/>
              <a:t>suitable programs;</a:t>
            </a:r>
          </a:p>
          <a:p>
            <a:r>
              <a:rPr lang="en-US" dirty="0"/>
              <a:t>persistence in terms of time and process;</a:t>
            </a:r>
          </a:p>
          <a:p>
            <a:r>
              <a:rPr lang="en-US" dirty="0"/>
              <a:t>realizing the need of change;</a:t>
            </a:r>
          </a:p>
          <a:p>
            <a:r>
              <a:rPr lang="en-US" dirty="0"/>
              <a:t>willingness for sharing experience;</a:t>
            </a:r>
          </a:p>
          <a:p>
            <a:r>
              <a:rPr lang="en-US" dirty="0"/>
              <a:t>having motivation;</a:t>
            </a:r>
          </a:p>
          <a:p>
            <a:r>
              <a:rPr lang="en-US" dirty="0"/>
              <a:t>attitude for constant learning;</a:t>
            </a:r>
          </a:p>
          <a:p>
            <a:r>
              <a:rPr lang="en-US" dirty="0"/>
              <a:t>information on their rights;</a:t>
            </a:r>
          </a:p>
          <a:p>
            <a:r>
              <a:rPr lang="en-US" dirty="0"/>
              <a:t>peer-to-peer activities and learning;</a:t>
            </a:r>
          </a:p>
          <a:p>
            <a:r>
              <a:rPr lang="en-US" dirty="0"/>
              <a:t>inclusion in initiatives at an early age, possibilities for inclusion, having an aim;</a:t>
            </a:r>
          </a:p>
          <a:p>
            <a:r>
              <a:rPr lang="en-US" dirty="0"/>
              <a:t>shared responsibility with other participants;</a:t>
            </a:r>
          </a:p>
          <a:p>
            <a:r>
              <a:rPr lang="en-US" dirty="0"/>
              <a:t>social entrepreneurship; </a:t>
            </a:r>
          </a:p>
          <a:p>
            <a:r>
              <a:rPr lang="en-US" dirty="0"/>
              <a:t>having a cause, having an aim in their activities;</a:t>
            </a:r>
          </a:p>
          <a:p>
            <a:r>
              <a:rPr lang="en-US" dirty="0"/>
              <a:t>explain to the young people what is the meaning of participation, what are the consequences, what benefits might have in long-term perspective;</a:t>
            </a:r>
          </a:p>
          <a:p>
            <a:r>
              <a:rPr lang="en-US" dirty="0"/>
              <a:t>forms of participation adequate and close to the target groups.</a:t>
            </a:r>
          </a:p>
        </p:txBody>
      </p:sp>
    </p:spTree>
    <p:extLst>
      <p:ext uri="{BB962C8B-B14F-4D97-AF65-F5344CB8AC3E}">
        <p14:creationId xmlns:p14="http://schemas.microsoft.com/office/powerpoint/2010/main" val="63092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161" y="2032000"/>
            <a:ext cx="75707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"When ideas are just a </a:t>
            </a:r>
            <a:r>
              <a:rPr lang="en-US" dirty="0" err="1"/>
              <a:t>cliche</a:t>
            </a:r>
            <a:r>
              <a:rPr lang="en-US" dirty="0"/>
              <a:t>";</a:t>
            </a:r>
          </a:p>
          <a:p>
            <a:r>
              <a:rPr lang="en-US" dirty="0"/>
              <a:t>People concerned about basic needs of their families, socio-economic status, poverty;</a:t>
            </a:r>
          </a:p>
          <a:p>
            <a:r>
              <a:rPr lang="en-US" dirty="0"/>
              <a:t>Lack of education, proper bringing-up, poor supportive environment in childhood;</a:t>
            </a:r>
          </a:p>
          <a:p>
            <a:r>
              <a:rPr lang="en-US" dirty="0"/>
              <a:t>Discrimination, isolation from society, marginalization, segregation</a:t>
            </a:r>
          </a:p>
          <a:p>
            <a:r>
              <a:rPr lang="en-US" dirty="0"/>
              <a:t>Self-discrimination - when the family does not allow even the thought for change and development and, as a consequence, young people develop a subjective </a:t>
            </a:r>
            <a:r>
              <a:rPr lang="en-US" dirty="0" err="1"/>
              <a:t>sence</a:t>
            </a:r>
            <a:r>
              <a:rPr lang="en-US" dirty="0"/>
              <a:t> and expectation that they will be discriminated whatever activity they undertake (like in the mechanism of a self-fulfilling </a:t>
            </a:r>
            <a:r>
              <a:rPr lang="en-US" dirty="0" err="1"/>
              <a:t>profecy</a:t>
            </a:r>
            <a:r>
              <a:rPr lang="en-US" dirty="0"/>
              <a:t>);</a:t>
            </a:r>
          </a:p>
          <a:p>
            <a:r>
              <a:rPr lang="en-US" dirty="0"/>
              <a:t>Lack of access to information;</a:t>
            </a:r>
          </a:p>
        </p:txBody>
      </p:sp>
    </p:spTree>
    <p:extLst>
      <p:ext uri="{BB962C8B-B14F-4D97-AF65-F5344CB8AC3E}">
        <p14:creationId xmlns:p14="http://schemas.microsoft.com/office/powerpoint/2010/main" val="414581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059" y="474345"/>
            <a:ext cx="7366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Previous negative experiences associate </a:t>
            </a:r>
            <a:r>
              <a:rPr lang="en-US" dirty="0" err="1"/>
              <a:t>dwith</a:t>
            </a:r>
            <a:r>
              <a:rPr lang="en-US" dirty="0"/>
              <a:t> </a:t>
            </a:r>
            <a:r>
              <a:rPr lang="en-US" dirty="0" err="1"/>
              <a:t>attemps</a:t>
            </a:r>
            <a:r>
              <a:rPr lang="en-US" dirty="0"/>
              <a:t> for participation;</a:t>
            </a:r>
          </a:p>
          <a:p>
            <a:r>
              <a:rPr lang="en-US" dirty="0"/>
              <a:t>Political abuse of the vote of the Roma people in elections;</a:t>
            </a:r>
          </a:p>
          <a:p>
            <a:r>
              <a:rPr lang="en-US" dirty="0"/>
              <a:t>Incoherent, contradicting, conflicting ideas;</a:t>
            </a:r>
          </a:p>
          <a:p>
            <a:r>
              <a:rPr lang="en-US" dirty="0"/>
              <a:t>Lack of understanding on participation, not only in Roma community but in general;</a:t>
            </a:r>
          </a:p>
          <a:p>
            <a:r>
              <a:rPr lang="en-US" dirty="0"/>
              <a:t>Substituted values for commercial purposes;</a:t>
            </a:r>
          </a:p>
          <a:p>
            <a:r>
              <a:rPr lang="en-US" dirty="0"/>
              <a:t>Established leaders in the community who do not want to share power for a long time;</a:t>
            </a:r>
          </a:p>
          <a:p>
            <a:r>
              <a:rPr lang="en-US" dirty="0"/>
              <a:t>Intentional work against empowerment, keeping people in dependency;</a:t>
            </a:r>
          </a:p>
          <a:p>
            <a:r>
              <a:rPr lang="en-US" dirty="0"/>
              <a:t>Stereotyping and putting too much accent on differences between people and communities;</a:t>
            </a:r>
          </a:p>
          <a:p>
            <a:r>
              <a:rPr lang="en-US" dirty="0"/>
              <a:t>Prejudices;</a:t>
            </a:r>
          </a:p>
          <a:p>
            <a:r>
              <a:rPr lang="en-US" dirty="0"/>
              <a:t>Both sides do not allow differences;</a:t>
            </a:r>
          </a:p>
          <a:p>
            <a:r>
              <a:rPr lang="en-US" dirty="0"/>
              <a:t>Lack of standards for working with young people - how we create trust, how we address the specifics of their age and gender, how we motivate them;</a:t>
            </a:r>
          </a:p>
        </p:txBody>
      </p:sp>
    </p:spTree>
    <p:extLst>
      <p:ext uri="{BB962C8B-B14F-4D97-AF65-F5344CB8AC3E}">
        <p14:creationId xmlns:p14="http://schemas.microsoft.com/office/powerpoint/2010/main" val="223752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234" y="197346"/>
            <a:ext cx="79785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Are we able to create culture where Roma young people are not put into the position of victims;</a:t>
            </a:r>
          </a:p>
          <a:p>
            <a:r>
              <a:rPr lang="en-US" dirty="0"/>
              <a:t>Generational barriers;</a:t>
            </a:r>
          </a:p>
          <a:p>
            <a:r>
              <a:rPr lang="en-US" dirty="0"/>
              <a:t>Organizational culture of the </a:t>
            </a:r>
            <a:r>
              <a:rPr lang="en-US" dirty="0" err="1"/>
              <a:t>tems</a:t>
            </a:r>
            <a:r>
              <a:rPr lang="en-US" dirty="0"/>
              <a:t> working with young Roma;</a:t>
            </a:r>
          </a:p>
          <a:p>
            <a:r>
              <a:rPr lang="en-US" dirty="0"/>
              <a:t>Lack of confidence in young people, faith and motivation for success;</a:t>
            </a:r>
          </a:p>
          <a:p>
            <a:r>
              <a:rPr lang="en-US" dirty="0"/>
              <a:t>Lack of engagement in the relevant adults with the problems of the young people;</a:t>
            </a:r>
          </a:p>
          <a:p>
            <a:r>
              <a:rPr lang="en-US" dirty="0"/>
              <a:t>Fear to show yourself - fear that you will be criticized, that the Roma community will start perceiving you as not "one of them", that the larger community will not fully accept you - fear of uncertainty if you would continue to be part of your community, if you will be able to handle the role of a "bridge" between your and the larger community;</a:t>
            </a:r>
          </a:p>
          <a:p>
            <a:r>
              <a:rPr lang="en-US" dirty="0"/>
              <a:t>Fear of failure;</a:t>
            </a:r>
          </a:p>
          <a:p>
            <a:r>
              <a:rPr lang="en-US" dirty="0"/>
              <a:t>Lack of facilities, physical environment and conditions, room, where participation activities can take place in the Roma communities in Bulgaria;</a:t>
            </a:r>
          </a:p>
        </p:txBody>
      </p:sp>
    </p:spTree>
    <p:extLst>
      <p:ext uri="{BB962C8B-B14F-4D97-AF65-F5344CB8AC3E}">
        <p14:creationId xmlns:p14="http://schemas.microsoft.com/office/powerpoint/2010/main" val="370910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705" y="1166842"/>
            <a:ext cx="753035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Language barrier for many Roma young people;</a:t>
            </a:r>
          </a:p>
          <a:p>
            <a:r>
              <a:rPr lang="en-US" dirty="0"/>
              <a:t>Lack of supportive family or community environment, lack of respect to the personal choice, culture promoting conformity;</a:t>
            </a:r>
          </a:p>
          <a:p>
            <a:r>
              <a:rPr lang="en-US" dirty="0" smtClean="0"/>
              <a:t>Personal </a:t>
            </a:r>
            <a:r>
              <a:rPr lang="en-US" dirty="0"/>
              <a:t>issues such as lack of motivation, apathy, constant consideration of the opinion of the other members of the community (the other side of conformity), perceiving participation as a too big challenge, not realizing a need of development and change, not enough desire to participate, not enough persistence;</a:t>
            </a:r>
          </a:p>
          <a:p>
            <a:r>
              <a:rPr lang="en-US" dirty="0"/>
              <a:t>Not enough good examples, there are some, but we need much more, and sometimes they hide their Roma origin;</a:t>
            </a:r>
          </a:p>
        </p:txBody>
      </p:sp>
    </p:spTree>
    <p:extLst>
      <p:ext uri="{BB962C8B-B14F-4D97-AF65-F5344CB8AC3E}">
        <p14:creationId xmlns:p14="http://schemas.microsoft.com/office/powerpoint/2010/main" val="319797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0235"/>
            <a:ext cx="775447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achievements so far:</a:t>
            </a:r>
          </a:p>
          <a:p>
            <a:endParaRPr lang="en-US" dirty="0" smtClean="0"/>
          </a:p>
          <a:p>
            <a:r>
              <a:rPr lang="en-US" b="1" dirty="0" smtClean="0"/>
              <a:t>Expand network </a:t>
            </a:r>
          </a:p>
          <a:p>
            <a:r>
              <a:rPr lang="en-US" dirty="0" smtClean="0"/>
              <a:t>- First </a:t>
            </a:r>
            <a:r>
              <a:rPr lang="en-US" dirty="0" smtClean="0"/>
              <a:t>coordination event – 25 people from 9 organizations working with Roma – from most marginalized children in mountain villages to Roma university students pursuing career</a:t>
            </a:r>
          </a:p>
          <a:p>
            <a:r>
              <a:rPr lang="en-US" dirty="0"/>
              <a:t>	</a:t>
            </a:r>
            <a:r>
              <a:rPr lang="en-US" dirty="0" smtClean="0"/>
              <a:t>- worked in groups on the understanding of the concept of participation (barriers and supportive factors)</a:t>
            </a:r>
          </a:p>
          <a:p>
            <a:r>
              <a:rPr lang="en-US" dirty="0"/>
              <a:t>	</a:t>
            </a:r>
            <a:r>
              <a:rPr lang="en-US" dirty="0" smtClean="0"/>
              <a:t>- shared good </a:t>
            </a:r>
            <a:r>
              <a:rPr lang="en-US" dirty="0" smtClean="0"/>
              <a:t>practices</a:t>
            </a:r>
            <a:endParaRPr lang="en-US" dirty="0" smtClean="0"/>
          </a:p>
          <a:p>
            <a:r>
              <a:rPr lang="en-US" dirty="0" smtClean="0"/>
              <a:t>- Second </a:t>
            </a:r>
            <a:r>
              <a:rPr lang="en-US" dirty="0" smtClean="0"/>
              <a:t>event – training of young </a:t>
            </a:r>
            <a:r>
              <a:rPr lang="en-US" dirty="0" smtClean="0"/>
              <a:t>facilitators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Third </a:t>
            </a:r>
            <a:r>
              <a:rPr lang="en-US" dirty="0" smtClean="0"/>
              <a:t>event – unforeseen in the initial project plan but needed by the people who work with groups – training part </a:t>
            </a:r>
            <a:r>
              <a:rPr lang="en-US" dirty="0" smtClean="0"/>
              <a:t>II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Build capacity</a:t>
            </a:r>
          </a:p>
          <a:p>
            <a:endParaRPr lang="en-US" b="1" dirty="0" smtClean="0"/>
          </a:p>
          <a:p>
            <a:r>
              <a:rPr lang="en-US" b="1" dirty="0" smtClean="0"/>
              <a:t>Establish teams</a:t>
            </a:r>
          </a:p>
          <a:p>
            <a:endParaRPr lang="en-US" b="1" dirty="0" smtClean="0"/>
          </a:p>
          <a:p>
            <a:r>
              <a:rPr lang="en-US" b="1" dirty="0" smtClean="0"/>
              <a:t>Improve knowledge and understanding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5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9" y="478118"/>
            <a:ext cx="7829176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2806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7" y="306294"/>
            <a:ext cx="4233333" cy="3175000"/>
          </a:xfrm>
          <a:prstGeom prst="rect">
            <a:avLst/>
          </a:prstGeom>
        </p:spPr>
      </p:pic>
      <p:pic>
        <p:nvPicPr>
          <p:cNvPr id="5" name="Picture 4" descr="P12806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1" y="2794000"/>
            <a:ext cx="4641725" cy="34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64" y="821765"/>
            <a:ext cx="6902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Additional NGO partners in Bulgaria, very committed to the </a:t>
            </a:r>
            <a:r>
              <a:rPr lang="en-GB" dirty="0" smtClean="0"/>
              <a:t>project, </a:t>
            </a:r>
            <a:r>
              <a:rPr lang="en-GB" dirty="0"/>
              <a:t>especially in the WS2 activities: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Ethno-integration </a:t>
            </a:r>
            <a:r>
              <a:rPr lang="en-GB" dirty="0"/>
              <a:t>Foundation</a:t>
            </a:r>
            <a:endParaRPr lang="en-US" dirty="0"/>
          </a:p>
          <a:p>
            <a:r>
              <a:rPr lang="en-GB" dirty="0"/>
              <a:t>Youth organization “Re-Act”</a:t>
            </a:r>
            <a:endParaRPr lang="en-US" dirty="0"/>
          </a:p>
          <a:p>
            <a:r>
              <a:rPr lang="en-GB" dirty="0"/>
              <a:t>Knowledge Success Change Foundation</a:t>
            </a:r>
            <a:endParaRPr lang="en-US" dirty="0"/>
          </a:p>
          <a:p>
            <a:r>
              <a:rPr lang="en-GB" dirty="0"/>
              <a:t>Health and Social Development Foundation (HESED)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Associated partners collaborate and contribute also: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Co</a:t>
            </a:r>
            <a:r>
              <a:rPr lang="en-GB" dirty="0"/>
              <a:t>-Participation Foundation</a:t>
            </a:r>
            <a:endParaRPr lang="en-US" dirty="0"/>
          </a:p>
          <a:p>
            <a:r>
              <a:rPr lang="en-GB" dirty="0"/>
              <a:t>Youth organization “Hope for Us”</a:t>
            </a:r>
            <a:endParaRPr lang="en-US" dirty="0"/>
          </a:p>
          <a:p>
            <a:r>
              <a:rPr lang="en-GB" dirty="0"/>
              <a:t>Youth organization “ARETE”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6 - Our 4 groups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7765" y="1452282"/>
            <a:ext cx="833717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 group in Varna, the third biggest city in Bulgaria with a small Roma community (about 1% of the population according to official data), with a strong economic inequality, where the Roma community lives in the most impoverished suburb in the city. Our partner NGO there, "Co-Participation" does a lot of mobile work on HIV/TB and drug prevention and health education.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Second group in </a:t>
            </a:r>
            <a:r>
              <a:rPr lang="en-US" dirty="0" err="1"/>
              <a:t>Dupnica</a:t>
            </a:r>
            <a:r>
              <a:rPr lang="en-US" dirty="0"/>
              <a:t> - at the facilitator training in June we trained 4 representatives of 2 women organizations, one of them working exclusively with Roma women and girls. Both </a:t>
            </a:r>
            <a:r>
              <a:rPr lang="en-US" dirty="0" smtClean="0"/>
              <a:t>organizations </a:t>
            </a:r>
            <a:r>
              <a:rPr lang="en-US" dirty="0"/>
              <a:t>expressed their willingness to work with a group for Roma teenage girls, so now the team of facilitators in </a:t>
            </a:r>
            <a:r>
              <a:rPr lang="en-US" dirty="0" err="1"/>
              <a:t>Dupnitsa</a:t>
            </a:r>
            <a:r>
              <a:rPr lang="en-US" dirty="0"/>
              <a:t> consists of one representative of each of the 2 organizations - </a:t>
            </a:r>
            <a:r>
              <a:rPr lang="en-US" dirty="0" err="1"/>
              <a:t>Ethnointegration</a:t>
            </a:r>
            <a:r>
              <a:rPr lang="en-US" dirty="0"/>
              <a:t> Foundation and Knowledge Success Change Foundation. </a:t>
            </a:r>
            <a:r>
              <a:rPr lang="en-US" dirty="0" err="1"/>
              <a:t>Dupnica</a:t>
            </a:r>
            <a:r>
              <a:rPr lang="en-US" dirty="0"/>
              <a:t> is a town characterized with good social services and relatively good level of industry and employment, but still lots of emigration of young people. The Roma community is about 10% of the population, with not such a drastic inequality like in Varna but still with many social problems, including low level of participation.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11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529" y="1005930"/>
            <a:ext cx="741082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Third group in </a:t>
            </a:r>
            <a:r>
              <a:rPr lang="en-US" dirty="0" err="1"/>
              <a:t>Sopot</a:t>
            </a:r>
            <a:r>
              <a:rPr lang="en-US" dirty="0"/>
              <a:t> - it is a mixed group in the context of the local high-school where half of the children are Roma. </a:t>
            </a:r>
            <a:r>
              <a:rPr lang="en-US" dirty="0" err="1"/>
              <a:t>Sopot</a:t>
            </a:r>
            <a:r>
              <a:rPr lang="en-US" dirty="0"/>
              <a:t> is a small town in a poor region of Bulgaria. The total number of population is about 9000 people. The group is led by a facilitator, representative of the New Bulgarian University and a representative of the Health and Social Development Foundation (HESED).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Fourth group in </a:t>
            </a:r>
            <a:r>
              <a:rPr lang="en-US" dirty="0" err="1"/>
              <a:t>Rakitovo</a:t>
            </a:r>
            <a:r>
              <a:rPr lang="en-US" dirty="0"/>
              <a:t>, again with small population, less than 9000 but with a large Roma community. We have a group of young Roma people there, some of them living in the community with their families, and some of them living in a closed institution, isolated from the society due to poverty, legal offenses or other reason. These institutions for young offenders are a legacy from the totalitarian times and are usually isolated from the society, with lack of services and programs for the young people, almost 100% of the young people living there are Roma and large percent of them are illiterate. The team of facilitators is from the youth organization "Re-Act".</a:t>
            </a:r>
          </a:p>
        </p:txBody>
      </p:sp>
    </p:spTree>
    <p:extLst>
      <p:ext uri="{BB962C8B-B14F-4D97-AF65-F5344CB8AC3E}">
        <p14:creationId xmlns:p14="http://schemas.microsoft.com/office/powerpoint/2010/main" val="359889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6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" y="209176"/>
            <a:ext cx="5124824" cy="3843618"/>
          </a:xfrm>
          <a:prstGeom prst="rect">
            <a:avLst/>
          </a:prstGeom>
        </p:spPr>
      </p:pic>
      <p:pic>
        <p:nvPicPr>
          <p:cNvPr id="3" name="Picture 2" descr="P128064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2" y="3107765"/>
            <a:ext cx="4616824" cy="34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6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1417</TotalTime>
  <Words>1089</Words>
  <Application>Microsoft Macintosh PowerPoint</Application>
  <PresentationFormat>On-screen Show (4:3)</PresentationFormat>
  <Paragraphs>99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Infusion</vt:lpstr>
      <vt:lpstr>Participation Experience and Empowerment of Roma Youth</vt:lpstr>
      <vt:lpstr>PowerPoint Presentation</vt:lpstr>
      <vt:lpstr>PowerPoint Presentation</vt:lpstr>
      <vt:lpstr>PowerPoint Presentation</vt:lpstr>
      <vt:lpstr>PowerPoint Presentation</vt:lpstr>
      <vt:lpstr>Magic 6 - Our 4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enabling participation</vt:lpstr>
      <vt:lpstr>PowerPoint Presentation</vt:lpstr>
      <vt:lpstr>Barriers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Experience and Empowerment of Roma Youth</dc:title>
  <dc:creator>Instructions:</dc:creator>
  <cp:lastModifiedBy>Instructions:</cp:lastModifiedBy>
  <cp:revision>26</cp:revision>
  <dcterms:created xsi:type="dcterms:W3CDTF">2015-11-30T05:52:00Z</dcterms:created>
  <dcterms:modified xsi:type="dcterms:W3CDTF">2015-12-21T05:01:45Z</dcterms:modified>
</cp:coreProperties>
</file>